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g/xD5d9FsLA4isTeBo6tHT2yjL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34BA36-2166-41DC-8F8A-FF838BE7A147}">
  <a:tblStyle styleId="{2F34BA36-2166-41DC-8F8A-FF838BE7A14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usual suspects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The PhD students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Other EU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The acceptance survey (AMR)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Make the point that these organisations actually want the data to be used (make it freely available and please use it!)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Or even smaller datasets: welcome trust funding grants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it is easier than ever to build a flashlight.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a world to explore beyond the usual structured dataset (beyond the lamppost) </a:t>
            </a:r>
            <a:endParaRPr/>
          </a:p>
        </p:txBody>
      </p:sp>
      <p:sp>
        <p:nvSpPr>
          <p:cNvPr id="269" name="Google Shape;2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these to build a primary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you can use it to complete your data  - there are more and more structured identifiers in order to be able to link the data between databases.  </a:t>
            </a:r>
            <a:endParaRPr/>
          </a:p>
        </p:txBody>
      </p:sp>
      <p:sp>
        <p:nvSpPr>
          <p:cNvPr id="291" name="Google Shape;29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2361d72b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2361d72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these to build a primary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you can use it to complete your data  - there are more and more structured identifiers in order to be able to link the data between databases.  </a:t>
            </a:r>
            <a:endParaRPr/>
          </a:p>
        </p:txBody>
      </p:sp>
      <p:sp>
        <p:nvSpPr>
          <p:cNvPr id="311" name="Google Shape;311;g2902361d72b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https://www.ncbi.nlm.nih.gov/pubmed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female[mesh] AND 2017[pdat]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 https://www.ncbi.nlm.nih.gov/books/NBK25497/</a:t>
            </a:r>
            <a:endParaRPr/>
          </a:p>
        </p:txBody>
      </p:sp>
      <p:sp>
        <p:nvSpPr>
          <p:cNvPr id="333" name="Google Shape;33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Documentation https://www.ncbi.nlm.nih.gov/books/NBK25497/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02361d72b_0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902361d72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Documentation https://www.ncbi.nlm.nih.gov/books/NBK25497/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902361d72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&lt;/h[1-3]&gt;[[:print:][:space:]]*?&lt;h[1-3]&gt;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(&lt;/h1&gt;|&lt;/h2&gt;|&lt;/h3&gt;|&lt;/p&gt;)[[:space:][:print:]]*?(&lt;h1&gt;|&lt;h2&gt;|&lt;h3&gt;|&lt;p[[:space:][:print:]]*?&gt;)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Wayback machine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Structure of website – getting company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sussex innovation center: &lt;/h2&gt;[[:print:][:space:]]*?&lt;h2 itemprop="name"&gt;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2) Some tools to collect the data – regex, developer tab, looking at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more advanced techniques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webscraping techniques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e998a30b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6e998a30b2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e998a30b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6e998a30b2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e998a30b2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6e998a30b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may provide inconsistencies in the data, not all fields may be available for all periods. </a:t>
            </a:r>
            <a:endParaRPr/>
          </a:p>
        </p:txBody>
      </p:sp>
      <p:sp>
        <p:nvSpPr>
          <p:cNvPr id="395" name="Google Shape;395;g16e998a30b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6e998a30b2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6e998a30b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Garbage in – Garbage out.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6e998a30b2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e998a30b2_0_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6e998a30b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410" name="Google Shape;410;g16e998a30b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e998a30b2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6e998a30b2_0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e998a30b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6e998a30b2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6e998a30b2_0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6e998a30b2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432" name="Google Shape;432;g16e998a30b2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e998a30b2_0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6e998a30b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Garbage in – Garbage out.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6e998a30b2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6e998a30b2_0_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6e998a30b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Garbage in – Garbage out.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6e998a30b2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6e998a30b2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6e998a30b2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dataset has boundaries and is collected for a reason – the data may be extended over time because users ask for things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/>
              <a:t>Presence of data (the thing that is under the light – we now that it exists and we are able to observe it)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GB"/>
              <a:t>The absence of data: (two explanations)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/>
              <a:t>There is nothing there – this is why we cannot observe it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/>
              <a:t>There is something there but it is just not represented in the dataset : why? How does this affect my study? Will it have a big impact on my results?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6e998a30b2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6e998a30b2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6e998a30b2_0_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e998a30b2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6e998a30b2_0_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6e998a30b2_0_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6e998a30b2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517" name="Google Shape;517;g16e998a30b2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6e998a30b2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6e998a30b2_0_1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6e998a30b2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6e998a30b2_0_1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6e998a30b2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6e998a30b2_0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6e998a30b2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6e998a30b2_0_1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6e998a30b2_0_1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6e998a30b2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554" name="Google Shape;554;g16e998a30b2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e998a30b2_0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16e998a30b2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562" name="Google Shape;562;g16e998a30b2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6e998a30b2_0_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6e998a30b2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570" name="Google Shape;570;g16e998a30b2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6e998a30b2_0_1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6e998a30b2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583" name="Google Shape;583;g16e998a30b2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6e998a30b2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6e998a30b2_0_1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6e998a30b2_0_2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16e998a30b2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6e998a30b2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6e998a30b2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6e998a30b2_0_2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usual suspects for </a:t>
            </a:r>
            <a:endParaRPr/>
          </a:p>
        </p:txBody>
      </p:sp>
      <p:sp>
        <p:nvSpPr>
          <p:cNvPr id="178" name="Google Shape;17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https://api.altmetric.com/v1/citations/1d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02361d72b_0_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902361d72b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902361d72b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https://api.nytimes.com/svc/search/v2/articlesearch.json?q=electricity&amp;api-key=8o0rq1Z78Su8bbfgDwLWfDDoRnJejhXX</a:t>
            </a:r>
            <a:endParaRPr/>
          </a:p>
        </p:txBody>
      </p:sp>
      <p:sp>
        <p:nvSpPr>
          <p:cNvPr id="669" name="Google Shape;66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https://api.altmetric.com/v1/citations/1d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6e998a30b2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6e998a30b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6e998a30b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require quite a btit of trial and error</a:t>
            </a:r>
            <a:endParaRPr/>
          </a:p>
        </p:txBody>
      </p:sp>
      <p:sp>
        <p:nvSpPr>
          <p:cNvPr id="699" name="Google Shape;699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6e998a30b2_0_2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16e998a30b2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6" name="Google Shape;706;g16e998a30b2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Eurostat for CIS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OECD – variety of macro-economics statistics across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may represent organisations, (companies and university), science/knowledge, which may be needed for technology, patents which represent technology, or others- such as human capital…</a:t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it is easier than ever to build a flashlight.</a:t>
            </a:r>
            <a:endParaRPr/>
          </a:p>
        </p:txBody>
      </p:sp>
      <p:sp>
        <p:nvSpPr>
          <p:cNvPr id="208" name="Google Shape;20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it is easier than ever to build a flashlight.</a:t>
            </a:r>
            <a:endParaRPr/>
          </a:p>
        </p:txBody>
      </p:sp>
      <p:sp>
        <p:nvSpPr>
          <p:cNvPr id="215" name="Google Shape;2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usual suspects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The PhD students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Other EU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The acceptance survey (AMR)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Make the point that these organisations actually want the data to be used (make it freely available and please use it!)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Or even smaller datasets: welcome trust funding grants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uotone 1">
  <p:cSld name="Title Slide Duoton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ontent">
  <p:cSld name="Text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8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8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68"/>
          <p:cNvSpPr txBox="1"/>
          <p:nvPr>
            <p:ph idx="1" type="body"/>
          </p:nvPr>
        </p:nvSpPr>
        <p:spPr>
          <a:xfrm>
            <a:off x="359999" y="1475999"/>
            <a:ext cx="414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68"/>
          <p:cNvSpPr txBox="1"/>
          <p:nvPr>
            <p:ph idx="2" type="body"/>
          </p:nvPr>
        </p:nvSpPr>
        <p:spPr>
          <a:xfrm>
            <a:off x="4643438" y="1476375"/>
            <a:ext cx="41402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8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and Photo">
  <p:cSld name="Two Column and Phot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9"/>
          <p:cNvSpPr/>
          <p:nvPr>
            <p:ph idx="2" type="pic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9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9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69"/>
          <p:cNvSpPr txBox="1"/>
          <p:nvPr>
            <p:ph idx="1" type="body"/>
          </p:nvPr>
        </p:nvSpPr>
        <p:spPr>
          <a:xfrm>
            <a:off x="359999" y="1475999"/>
            <a:ext cx="270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 sz="1200"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69"/>
          <p:cNvSpPr txBox="1"/>
          <p:nvPr>
            <p:ph idx="3" type="body"/>
          </p:nvPr>
        </p:nvSpPr>
        <p:spPr>
          <a:xfrm>
            <a:off x="3222000" y="1475999"/>
            <a:ext cx="270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 sz="1200"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6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9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Statement">
  <p:cSld name="Picture and Statem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0"/>
          <p:cNvSpPr/>
          <p:nvPr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0"/>
          <p:cNvSpPr/>
          <p:nvPr>
            <p:ph idx="2" type="pic"/>
          </p:nvPr>
        </p:nvSpPr>
        <p:spPr>
          <a:xfrm>
            <a:off x="180000" y="1334950"/>
            <a:ext cx="4302000" cy="5346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0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0"/>
          <p:cNvSpPr txBox="1"/>
          <p:nvPr>
            <p:ph idx="1" type="body"/>
          </p:nvPr>
        </p:nvSpPr>
        <p:spPr>
          <a:xfrm>
            <a:off x="4981575" y="1661024"/>
            <a:ext cx="3714817" cy="372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  <a:defRPr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70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70"/>
          <p:cNvSpPr txBox="1"/>
          <p:nvPr>
            <p:ph idx="10" type="dt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0"/>
          <p:cNvSpPr txBox="1"/>
          <p:nvPr>
            <p:ph idx="11" type="ftr"/>
          </p:nvPr>
        </p:nvSpPr>
        <p:spPr>
          <a:xfrm>
            <a:off x="4981574" y="1417474"/>
            <a:ext cx="3714817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0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nse Slide Content">
  <p:cSld name="Dense Slide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1"/>
          <p:cNvSpPr txBox="1"/>
          <p:nvPr>
            <p:ph idx="12" type="sldNum"/>
          </p:nvPr>
        </p:nvSpPr>
        <p:spPr>
          <a:xfrm>
            <a:off x="8604000" y="6563524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71"/>
          <p:cNvSpPr txBox="1"/>
          <p:nvPr>
            <p:ph idx="1" type="body"/>
          </p:nvPr>
        </p:nvSpPr>
        <p:spPr>
          <a:xfrm>
            <a:off x="360363" y="1475999"/>
            <a:ext cx="2700337" cy="4933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71"/>
          <p:cNvSpPr txBox="1"/>
          <p:nvPr>
            <p:ph idx="2" type="body"/>
          </p:nvPr>
        </p:nvSpPr>
        <p:spPr>
          <a:xfrm>
            <a:off x="3218662" y="1475999"/>
            <a:ext cx="2700337" cy="49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71"/>
          <p:cNvSpPr txBox="1"/>
          <p:nvPr>
            <p:ph idx="3" type="body"/>
          </p:nvPr>
        </p:nvSpPr>
        <p:spPr>
          <a:xfrm>
            <a:off x="6083356" y="396453"/>
            <a:ext cx="2700337" cy="6013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71"/>
          <p:cNvSpPr txBox="1"/>
          <p:nvPr>
            <p:ph type="ctrTitle"/>
          </p:nvPr>
        </p:nvSpPr>
        <p:spPr>
          <a:xfrm>
            <a:off x="360000" y="47624"/>
            <a:ext cx="5558999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800"/>
              <a:buFont typeface="Georgia"/>
              <a:buNone/>
              <a:defRPr sz="3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1"/>
          <p:cNvSpPr txBox="1"/>
          <p:nvPr>
            <p:ph idx="11" type="ftr"/>
          </p:nvPr>
        </p:nvSpPr>
        <p:spPr>
          <a:xfrm>
            <a:off x="2006804" y="6562855"/>
            <a:ext cx="30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1"/>
          <p:cNvSpPr txBox="1"/>
          <p:nvPr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University of Sussex Business School – 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hree Photos">
  <p:cSld name="Text and Three Photo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2"/>
          <p:cNvSpPr/>
          <p:nvPr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2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2"/>
          <p:cNvSpPr txBox="1"/>
          <p:nvPr>
            <p:ph idx="1" type="body"/>
          </p:nvPr>
        </p:nvSpPr>
        <p:spPr>
          <a:xfrm>
            <a:off x="468786" y="1661024"/>
            <a:ext cx="3714817" cy="372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indent="-228600" lvl="1" marL="9144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2pPr>
            <a:lvl3pPr indent="-304800" lvl="2" marL="1371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>
                <a:solidFill>
                  <a:schemeClr val="accent4"/>
                </a:solidFill>
              </a:defRPr>
            </a:lvl3pPr>
            <a:lvl4pPr indent="-228600" lvl="3" marL="1828800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4pPr>
            <a:lvl5pPr indent="-228600" lvl="4" marL="2286000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72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72"/>
          <p:cNvSpPr/>
          <p:nvPr>
            <p:ph idx="2" type="pic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72"/>
          <p:cNvSpPr/>
          <p:nvPr>
            <p:ph idx="3" type="pic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72"/>
          <p:cNvSpPr/>
          <p:nvPr>
            <p:ph idx="4" type="pic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Google Shape;10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176" y="5905500"/>
            <a:ext cx="1779378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2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Montage 1">
  <p:cSld name="Text and Image Montage 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3"/>
          <p:cNvSpPr/>
          <p:nvPr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11" name="Google Shape;111;p73"/>
          <p:cNvSpPr/>
          <p:nvPr>
            <p:ph idx="2" type="pic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73"/>
          <p:cNvSpPr/>
          <p:nvPr>
            <p:ph idx="3" type="pic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73"/>
          <p:cNvSpPr/>
          <p:nvPr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14" name="Google Shape;114;p73"/>
          <p:cNvSpPr/>
          <p:nvPr>
            <p:ph idx="4" type="pic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73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3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7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3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Montage 2">
  <p:cSld name="Text and Image Montage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4"/>
          <p:cNvSpPr/>
          <p:nvPr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1" name="Google Shape;121;p74"/>
          <p:cNvSpPr/>
          <p:nvPr>
            <p:ph idx="2" type="pic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74"/>
          <p:cNvSpPr/>
          <p:nvPr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3" name="Google Shape;123;p74"/>
          <p:cNvSpPr/>
          <p:nvPr>
            <p:ph idx="3" type="pic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74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4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74"/>
          <p:cNvSpPr/>
          <p:nvPr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7" name="Google Shape;127;p7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4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ise Montage">
  <p:cSld name="Customise Montag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5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5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75"/>
          <p:cNvSpPr txBox="1"/>
          <p:nvPr>
            <p:ph idx="1" type="body"/>
          </p:nvPr>
        </p:nvSpPr>
        <p:spPr>
          <a:xfrm>
            <a:off x="180000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75"/>
          <p:cNvSpPr txBox="1"/>
          <p:nvPr>
            <p:ph idx="2" type="body"/>
          </p:nvPr>
        </p:nvSpPr>
        <p:spPr>
          <a:xfrm>
            <a:off x="179999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75"/>
          <p:cNvSpPr txBox="1"/>
          <p:nvPr>
            <p:ph idx="3" type="body"/>
          </p:nvPr>
        </p:nvSpPr>
        <p:spPr>
          <a:xfrm>
            <a:off x="3159793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75"/>
          <p:cNvSpPr txBox="1"/>
          <p:nvPr>
            <p:ph idx="4" type="body"/>
          </p:nvPr>
        </p:nvSpPr>
        <p:spPr>
          <a:xfrm>
            <a:off x="3159792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75"/>
          <p:cNvSpPr txBox="1"/>
          <p:nvPr>
            <p:ph idx="5" type="body"/>
          </p:nvPr>
        </p:nvSpPr>
        <p:spPr>
          <a:xfrm>
            <a:off x="6145980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75"/>
          <p:cNvSpPr txBox="1"/>
          <p:nvPr>
            <p:ph idx="6" type="body"/>
          </p:nvPr>
        </p:nvSpPr>
        <p:spPr>
          <a:xfrm>
            <a:off x="6145979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7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5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oS powder blue">
  <p:cSld name="UoS powder blu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6"/>
          <p:cNvSpPr/>
          <p:nvPr/>
        </p:nvSpPr>
        <p:spPr>
          <a:xfrm>
            <a:off x="88901" y="88900"/>
            <a:ext cx="8966199" cy="66801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" y="88392"/>
            <a:ext cx="8967216" cy="668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6"/>
          <p:cNvSpPr txBox="1"/>
          <p:nvPr>
            <p:ph idx="1" type="subTitle"/>
          </p:nvPr>
        </p:nvSpPr>
        <p:spPr>
          <a:xfrm>
            <a:off x="1143000" y="3588832"/>
            <a:ext cx="6858000" cy="315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None/>
              <a:defRPr sz="135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76"/>
          <p:cNvSpPr txBox="1"/>
          <p:nvPr>
            <p:ph type="ctrTitle"/>
          </p:nvPr>
        </p:nvSpPr>
        <p:spPr>
          <a:xfrm>
            <a:off x="1142999" y="1009650"/>
            <a:ext cx="6858001" cy="24193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6"/>
          <p:cNvSpPr txBox="1"/>
          <p:nvPr/>
        </p:nvSpPr>
        <p:spPr>
          <a:xfrm>
            <a:off x="1142999" y="440871"/>
            <a:ext cx="68580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POLICY RESEARCH UNIT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7242" y="5573275"/>
            <a:ext cx="3189514" cy="79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Slide">
  <p:cSld name="Introduction Slid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  <a:defRPr sz="2400">
                <a:solidFill>
                  <a:srgbClr val="32506E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60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60"/>
          <p:cNvSpPr txBox="1"/>
          <p:nvPr/>
        </p:nvSpPr>
        <p:spPr>
          <a:xfrm>
            <a:off x="10096766" y="-3516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0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4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/>
        </p:nvSpPr>
        <p:spPr>
          <a:xfrm>
            <a:off x="8747760" y="65735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1"/>
          <p:cNvSpPr txBox="1"/>
          <p:nvPr/>
        </p:nvSpPr>
        <p:spPr>
          <a:xfrm>
            <a:off x="10271760" y="65633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1"/>
          <p:cNvSpPr txBox="1"/>
          <p:nvPr/>
        </p:nvSpPr>
        <p:spPr>
          <a:xfrm>
            <a:off x="8696960" y="65532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0432" y="6487276"/>
            <a:ext cx="6096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title">
  <p:cSld name="Blank - no 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Statement">
  <p:cSld name="Section Header or Statement">
    <p:bg>
      <p:bgPr>
        <a:solidFill>
          <a:schemeClr val="accent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3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" name="Google Shape;4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">
  <p:cSld name="One Column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4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4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4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hoto">
  <p:cSld name="Two Phot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5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65"/>
          <p:cNvSpPr/>
          <p:nvPr>
            <p:ph idx="2" type="pic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5"/>
          <p:cNvSpPr/>
          <p:nvPr>
            <p:ph idx="3" type="pic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6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5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graphy">
  <p:cSld name="Title Slide Photograph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6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6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66"/>
          <p:cNvSpPr txBox="1"/>
          <p:nvPr>
            <p:ph idx="11" type="ftr"/>
          </p:nvPr>
        </p:nvSpPr>
        <p:spPr>
          <a:xfrm>
            <a:off x="1143000" y="278296"/>
            <a:ext cx="6858000" cy="197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6"/>
          <p:cNvSpPr txBox="1"/>
          <p:nvPr>
            <p:ph idx="2" type="body"/>
          </p:nvPr>
        </p:nvSpPr>
        <p:spPr>
          <a:xfrm>
            <a:off x="419099" y="4794250"/>
            <a:ext cx="2800351" cy="169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uotone 2">
  <p:cSld name="Title Slide Duoton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7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7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67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orgia"/>
              <a:buNone/>
              <a:defRPr b="0" i="0" sz="44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167211" y="50489"/>
            <a:ext cx="30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58"/>
          <p:cNvSpPr txBox="1"/>
          <p:nvPr/>
        </p:nvSpPr>
        <p:spPr>
          <a:xfrm>
            <a:off x="8424000" y="6448912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europeandataportal.eu/" TargetMode="External"/><Relationship Id="rId10" Type="http://schemas.openxmlformats.org/officeDocument/2006/relationships/image" Target="../media/image25.png"/><Relationship Id="rId13" Type="http://schemas.openxmlformats.org/officeDocument/2006/relationships/hyperlink" Target="http://data.europa.eu/euodp/en/home" TargetMode="External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hyperlink" Target="https://www.data.gouv.fr/fr/datasets/" TargetMode="External"/><Relationship Id="rId9" Type="http://schemas.openxmlformats.org/officeDocument/2006/relationships/hyperlink" Target="https://ec.europa.eu/digital-single-market/en/open-data" TargetMode="External"/><Relationship Id="rId15" Type="http://schemas.openxmlformats.org/officeDocument/2006/relationships/image" Target="../media/image29.png"/><Relationship Id="rId14" Type="http://schemas.openxmlformats.org/officeDocument/2006/relationships/image" Target="../media/image27.png"/><Relationship Id="rId17" Type="http://schemas.openxmlformats.org/officeDocument/2006/relationships/image" Target="../media/image30.png"/><Relationship Id="rId16" Type="http://schemas.openxmlformats.org/officeDocument/2006/relationships/image" Target="../media/image28.png"/><Relationship Id="rId5" Type="http://schemas.openxmlformats.org/officeDocument/2006/relationships/image" Target="../media/image23.png"/><Relationship Id="rId19" Type="http://schemas.openxmlformats.org/officeDocument/2006/relationships/image" Target="../media/image43.jpg"/><Relationship Id="rId6" Type="http://schemas.openxmlformats.org/officeDocument/2006/relationships/hyperlink" Target="https://wellcome.ac.uk/funding/managing-grant/grant-funding-data#all-grants-awarded-since-october-2005" TargetMode="External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4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europepmc.org/grantfinder" TargetMode="External"/><Relationship Id="rId10" Type="http://schemas.openxmlformats.org/officeDocument/2006/relationships/image" Target="../media/image50.png"/><Relationship Id="rId13" Type="http://schemas.openxmlformats.org/officeDocument/2006/relationships/hyperlink" Target="https://developer.nytimes.com/apis" TargetMode="External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5" Type="http://schemas.openxmlformats.org/officeDocument/2006/relationships/image" Target="../media/image55.png"/><Relationship Id="rId14" Type="http://schemas.openxmlformats.org/officeDocument/2006/relationships/image" Target="../media/image58.png"/><Relationship Id="rId16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Relationship Id="rId8" Type="http://schemas.openxmlformats.org/officeDocument/2006/relationships/image" Target="../media/image51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europepmc.org/grantfinder" TargetMode="External"/><Relationship Id="rId10" Type="http://schemas.openxmlformats.org/officeDocument/2006/relationships/image" Target="../media/image50.png"/><Relationship Id="rId13" Type="http://schemas.openxmlformats.org/officeDocument/2006/relationships/hyperlink" Target="https://developer.nytimes.com/apis" TargetMode="External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5" Type="http://schemas.openxmlformats.org/officeDocument/2006/relationships/image" Target="../media/image75.png"/><Relationship Id="rId14" Type="http://schemas.openxmlformats.org/officeDocument/2006/relationships/image" Target="../media/image58.png"/><Relationship Id="rId17" Type="http://schemas.openxmlformats.org/officeDocument/2006/relationships/image" Target="../media/image55.png"/><Relationship Id="rId16" Type="http://schemas.openxmlformats.org/officeDocument/2006/relationships/image" Target="../media/image56.jp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18" Type="http://schemas.openxmlformats.org/officeDocument/2006/relationships/image" Target="../media/image57.png"/><Relationship Id="rId7" Type="http://schemas.openxmlformats.org/officeDocument/2006/relationships/image" Target="../media/image49.png"/><Relationship Id="rId8" Type="http://schemas.openxmlformats.org/officeDocument/2006/relationships/image" Target="../media/image5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docs.openalex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nnovation.ox.ac.uk/" TargetMode="External"/><Relationship Id="rId4" Type="http://schemas.openxmlformats.org/officeDocument/2006/relationships/hyperlink" Target="https://www.sinc.co.uk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pi.openalex.org/institutions?search=sussex" TargetMode="External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europarl.europa.eu/RegData/etudes/BRIE/2018/604942/IPOL_BRI(2018)604942_EN.pdf" TargetMode="External"/><Relationship Id="rId4" Type="http://schemas.openxmlformats.org/officeDocument/2006/relationships/hyperlink" Target="https://www.communia-association.org/2017/12/01/uk-government-report-right-read-right-mine/" TargetMode="External"/><Relationship Id="rId5" Type="http://schemas.openxmlformats.org/officeDocument/2006/relationships/hyperlink" Target="https://www.jisc.ac.uk/guides/text-and-data-mining-copyright-exception" TargetMode="External"/><Relationship Id="rId6" Type="http://schemas.openxmlformats.org/officeDocument/2006/relationships/hyperlink" Target="https://assets.publishing.service.gov.uk/government/uploads/system/uploads/attachment_data/file/375954/Research.pdf" TargetMode="External"/><Relationship Id="rId7" Type="http://schemas.openxmlformats.org/officeDocument/2006/relationships/hyperlink" Target="https://www.ouvrirlascience.fr/recommandations-sur-lanalyse-automatique-de-documents-acquisition-gestion-exploration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hyperlink" Target="https://app.dimensions.ai/discover/publication" TargetMode="External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gif"/><Relationship Id="rId9" Type="http://schemas.openxmlformats.org/officeDocument/2006/relationships/image" Target="../media/image14.png"/><Relationship Id="rId14" Type="http://schemas.openxmlformats.org/officeDocument/2006/relationships/image" Target="../media/image21.png"/><Relationship Id="rId5" Type="http://schemas.openxmlformats.org/officeDocument/2006/relationships/image" Target="../media/image12.jpg"/><Relationship Id="rId6" Type="http://schemas.openxmlformats.org/officeDocument/2006/relationships/hyperlink" Target="http://apps.webofknowledge.com/WOS_GeneralSearch_input.do?product=WOS&amp;search_mode=GeneralSearch&amp;SID=C1NkQUFEKhcGrAqxeM4&amp;preferencesSaved=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scopus.com/search/form.uri?display=bas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europeandataportal.eu/" TargetMode="External"/><Relationship Id="rId10" Type="http://schemas.openxmlformats.org/officeDocument/2006/relationships/image" Target="../media/image25.png"/><Relationship Id="rId13" Type="http://schemas.openxmlformats.org/officeDocument/2006/relationships/hyperlink" Target="http://data.europa.eu/euodp/en/home" TargetMode="External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hyperlink" Target="https://www.data.gouv.fr/fr/datasets/" TargetMode="External"/><Relationship Id="rId9" Type="http://schemas.openxmlformats.org/officeDocument/2006/relationships/hyperlink" Target="https://ec.europa.eu/digital-single-market/en/open-data" TargetMode="External"/><Relationship Id="rId15" Type="http://schemas.openxmlformats.org/officeDocument/2006/relationships/image" Target="../media/image29.png"/><Relationship Id="rId14" Type="http://schemas.openxmlformats.org/officeDocument/2006/relationships/image" Target="../media/image27.png"/><Relationship Id="rId17" Type="http://schemas.openxmlformats.org/officeDocument/2006/relationships/image" Target="../media/image30.png"/><Relationship Id="rId16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hyperlink" Target="https://wellcome.ac.uk/funding/people-and-projects/grant-funding-data" TargetMode="External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</a:pPr>
            <a:r>
              <a:rPr lang="en-GB"/>
              <a:t>Data collection and transformation</a:t>
            </a:r>
            <a:endParaRPr/>
          </a:p>
        </p:txBody>
      </p:sp>
      <p:sp>
        <p:nvSpPr>
          <p:cNvPr id="152" name="Google Shape;152;p1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Introductory Data Science for Innovation (995N1)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i="1" lang="en-GB"/>
              <a:t>Week 4</a:t>
            </a:r>
            <a:endParaRPr i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David Eggleton, Yongyuan HUANG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With thanks to: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Frédérique Bone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/>
        </p:nvSpPr>
        <p:spPr>
          <a:xfrm>
            <a:off x="492096" y="1601702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Existing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available in through API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existing databases</a:t>
            </a:r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But other structured datasets can be used:</a:t>
            </a:r>
            <a:endParaRPr/>
          </a:p>
        </p:txBody>
      </p:sp>
      <p:sp>
        <p:nvSpPr>
          <p:cNvPr id="252" name="Google Shape;252;p10"/>
          <p:cNvSpPr txBox="1"/>
          <p:nvPr/>
        </p:nvSpPr>
        <p:spPr>
          <a:xfrm>
            <a:off x="0" y="4778798"/>
            <a:ext cx="4955458" cy="170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9" y="2533654"/>
            <a:ext cx="1729716" cy="6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4883" y="2533654"/>
            <a:ext cx="2322667" cy="5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717" y="3421027"/>
            <a:ext cx="810565" cy="81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0912" y="3305949"/>
            <a:ext cx="1446205" cy="76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39719" y="4031386"/>
            <a:ext cx="1642126" cy="39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7405" y="4271015"/>
            <a:ext cx="2183414" cy="61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44391" y="5015748"/>
            <a:ext cx="2469126" cy="613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0"/>
          <p:cNvSpPr txBox="1"/>
          <p:nvPr/>
        </p:nvSpPr>
        <p:spPr>
          <a:xfrm>
            <a:off x="8416413" y="-147483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51255" y="3491425"/>
            <a:ext cx="1803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07311" y="2838118"/>
            <a:ext cx="2771156" cy="29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31429" y="3170683"/>
            <a:ext cx="1133773" cy="5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78739" y="4524798"/>
            <a:ext cx="18542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9724" y="1295422"/>
            <a:ext cx="6651367" cy="509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73" y="297880"/>
            <a:ext cx="7913256" cy="648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672" y="3990886"/>
            <a:ext cx="4265328" cy="23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1"/>
          <p:cNvSpPr txBox="1"/>
          <p:nvPr/>
        </p:nvSpPr>
        <p:spPr>
          <a:xfrm>
            <a:off x="4268136" y="1136591"/>
            <a:ext cx="2909412" cy="52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explore beyond here…</a:t>
            </a:r>
            <a:endParaRPr/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 amt="70000"/>
          </a:blip>
          <a:srcRect b="77543" l="21646" r="61705" t="0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280" name="Google Shape;280;p12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Existing databases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Data available through APIs 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lt1"/>
                </a:solidFill>
              </a:rPr>
              <a:t>Data you retrieve directly from digital sources (webpages)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286" name="Google Shape;286;p13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 txBox="1"/>
          <p:nvPr>
            <p:ph idx="1" type="subTitle"/>
          </p:nvPr>
        </p:nvSpPr>
        <p:spPr>
          <a:xfrm>
            <a:off x="1143000" y="2153031"/>
            <a:ext cx="7017774" cy="3736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API </a:t>
            </a:r>
            <a:r>
              <a:rPr lang="en-GB" sz="1800"/>
              <a:t>(web application - Application Programme Interface)</a:t>
            </a:r>
            <a:endParaRPr/>
          </a:p>
          <a:p>
            <a:pPr indent="-285750" lvl="0" marL="28575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 sz="1800"/>
              <a:t>Ask for a subset of data to a website (in an automated way)</a:t>
            </a:r>
            <a:endParaRPr/>
          </a:p>
          <a:p>
            <a:pPr indent="-285750" lvl="0" marL="28575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 sz="1800"/>
              <a:t>The request is done through the URL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 sz="1600"/>
              <a:t>&lt;base-url&gt; + &lt;information about request&gt;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/>
              <a:t>The website returns a webpage with some structured text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32506E"/>
                </a:solidFill>
              </a:rPr>
              <a:t>You usually copy the content from the webpage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32506E"/>
                </a:solidFill>
              </a:rPr>
              <a:t>It is easily parsed due to its structure (XML, Json format)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rPr lang="en-GB" sz="2000"/>
              <a:t>You could do that directly through a browser, or even using programming tools </a:t>
            </a:r>
            <a:r>
              <a:rPr lang="en-GB" sz="1800"/>
              <a:t>(without opening a browser)</a:t>
            </a:r>
            <a:r>
              <a:rPr lang="en-GB" sz="2000"/>
              <a:t>.  </a:t>
            </a:r>
            <a:endParaRPr sz="2000">
              <a:solidFill>
                <a:srgbClr val="32506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821" y="3366713"/>
            <a:ext cx="1954981" cy="84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027" y="2172113"/>
            <a:ext cx="2652866" cy="6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1602" y="4456711"/>
            <a:ext cx="13462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5318" y="3040787"/>
            <a:ext cx="2062387" cy="61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7">
            <a:alphaModFix/>
          </a:blip>
          <a:srcRect b="0" l="0" r="0" t="22102"/>
          <a:stretch/>
        </p:blipFill>
        <p:spPr>
          <a:xfrm>
            <a:off x="4235314" y="3702869"/>
            <a:ext cx="1092200" cy="52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 txBox="1"/>
          <p:nvPr/>
        </p:nvSpPr>
        <p:spPr>
          <a:xfrm>
            <a:off x="572708" y="5606358"/>
            <a:ext cx="8025014" cy="61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Easier to access a subset of the data (some databases are very large)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Access to complementary information</a:t>
            </a:r>
            <a:endParaRPr/>
          </a:p>
          <a:p>
            <a:pPr indent="-44450" lvl="0" marL="1714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8">
            <a:alphaModFix/>
          </a:blip>
          <a:srcRect b="26557" l="0" r="0" t="28825"/>
          <a:stretch/>
        </p:blipFill>
        <p:spPr>
          <a:xfrm>
            <a:off x="957322" y="3381752"/>
            <a:ext cx="1866492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2853" y="2358854"/>
            <a:ext cx="1407029" cy="93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018" y="4782921"/>
            <a:ext cx="21971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7640" l="0" r="0" t="8112"/>
          <a:stretch/>
        </p:blipFill>
        <p:spPr>
          <a:xfrm>
            <a:off x="3402894" y="4465370"/>
            <a:ext cx="3318566" cy="58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9906" y="4089649"/>
            <a:ext cx="2197101" cy="41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84700" y="1074923"/>
            <a:ext cx="959300" cy="113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71208" y="4717824"/>
            <a:ext cx="1010400" cy="8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02361d72b_0_17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314" name="Google Shape;314;g2902361d72b_0_17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2902361d72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821" y="3366713"/>
            <a:ext cx="1954981" cy="84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902361d72b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027" y="2172113"/>
            <a:ext cx="2652866" cy="6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902361d72b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1602" y="4456711"/>
            <a:ext cx="13462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902361d72b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5318" y="3040787"/>
            <a:ext cx="2062387" cy="61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902361d72b_0_17"/>
          <p:cNvPicPr preferRelativeResize="0"/>
          <p:nvPr/>
        </p:nvPicPr>
        <p:blipFill rotWithShape="1">
          <a:blip r:embed="rId7">
            <a:alphaModFix/>
          </a:blip>
          <a:srcRect b="0" l="0" r="0" t="22100"/>
          <a:stretch/>
        </p:blipFill>
        <p:spPr>
          <a:xfrm>
            <a:off x="4235314" y="3702869"/>
            <a:ext cx="1092200" cy="52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902361d72b_0_17"/>
          <p:cNvSpPr txBox="1"/>
          <p:nvPr/>
        </p:nvSpPr>
        <p:spPr>
          <a:xfrm>
            <a:off x="572708" y="5606358"/>
            <a:ext cx="8025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Easier to access a subset of the data (some databases are very large)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Access to complementary information</a:t>
            </a:r>
            <a:endParaRPr/>
          </a:p>
          <a:p>
            <a:pPr indent="-44450" lvl="0" marL="1714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2902361d72b_0_17"/>
          <p:cNvPicPr preferRelativeResize="0"/>
          <p:nvPr/>
        </p:nvPicPr>
        <p:blipFill rotWithShape="1">
          <a:blip r:embed="rId8">
            <a:alphaModFix/>
          </a:blip>
          <a:srcRect b="26556" l="0" r="0" t="28827"/>
          <a:stretch/>
        </p:blipFill>
        <p:spPr>
          <a:xfrm>
            <a:off x="957322" y="3381752"/>
            <a:ext cx="1866491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902361d72b_0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2853" y="2358854"/>
            <a:ext cx="1407029" cy="93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902361d72b_0_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018" y="4782921"/>
            <a:ext cx="21971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902361d72b_0_1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7641" l="0" r="0" t="8112"/>
          <a:stretch/>
        </p:blipFill>
        <p:spPr>
          <a:xfrm>
            <a:off x="3402894" y="4465370"/>
            <a:ext cx="3318566" cy="58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902361d72b_0_17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9906" y="4089649"/>
            <a:ext cx="2197101" cy="41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902361d72b_0_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67449" y="2316059"/>
            <a:ext cx="997824" cy="10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902361d72b_0_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6755" y="2358849"/>
            <a:ext cx="997824" cy="95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902361d72b_0_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84700" y="1074923"/>
            <a:ext cx="959300" cy="113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902361d72b_0_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71208" y="4717824"/>
            <a:ext cx="1010400" cy="8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336" name="Google Shape;336;p15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 txBox="1"/>
          <p:nvPr>
            <p:ph idx="1" type="subTitle"/>
          </p:nvPr>
        </p:nvSpPr>
        <p:spPr>
          <a:xfrm>
            <a:off x="779206" y="2320415"/>
            <a:ext cx="5190273" cy="347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Example from PubMed: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rPr lang="en-GB" sz="1800"/>
              <a:t>I want to find out how many publications there are  when searching for a specific Meshterm “female” in the year 2017. </a:t>
            </a:r>
            <a:endParaRPr/>
          </a:p>
        </p:txBody>
      </p:sp>
      <p:pic>
        <p:nvPicPr>
          <p:cNvPr id="338" name="Google Shape;3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211" y="3589872"/>
            <a:ext cx="7642267" cy="18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777" y="4117391"/>
            <a:ext cx="64770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437" y="2198449"/>
            <a:ext cx="1954981" cy="84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347" name="Google Shape;347;p16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437" y="2198449"/>
            <a:ext cx="1954981" cy="84811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6"/>
          <p:cNvSpPr txBox="1"/>
          <p:nvPr/>
        </p:nvSpPr>
        <p:spPr>
          <a:xfrm>
            <a:off x="707923" y="3596614"/>
            <a:ext cx="7767483" cy="1995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&lt;base-url&gt;+&lt;information about request&gt;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		URL: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Base: https://eutils.ncbi.nlm.nih.gov/entrez/eutils/esearch.fcgi?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Database: db=pubmed</a:t>
            </a:r>
            <a:endParaRPr sz="18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Search: term=female[mesh]+AND+2017[pdat]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https://eutils.ncbi.nlm.nih.gov/entrez/eutils/esearch.fcgi?db=pubmed&amp;term=female[mesh]+AND+2017[pdat]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 txBox="1"/>
          <p:nvPr>
            <p:ph idx="1" type="subTitle"/>
          </p:nvPr>
        </p:nvSpPr>
        <p:spPr>
          <a:xfrm>
            <a:off x="779206" y="2320415"/>
            <a:ext cx="5190273" cy="347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Example from PubMed: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rPr lang="en-GB" sz="1800"/>
              <a:t>I want to find out how many publications there are  when searching for a specific Meshterm “female” in the year 2017. </a:t>
            </a:r>
            <a:endParaRPr sz="1800">
              <a:solidFill>
                <a:srgbClr val="32506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364" y="662855"/>
            <a:ext cx="6391564" cy="615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2361d72b_0_40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through APIs</a:t>
            </a:r>
            <a:endParaRPr/>
          </a:p>
        </p:txBody>
      </p:sp>
      <p:sp>
        <p:nvSpPr>
          <p:cNvPr id="362" name="Google Shape;362;g2902361d72b_0_40"/>
          <p:cNvSpPr txBox="1"/>
          <p:nvPr/>
        </p:nvSpPr>
        <p:spPr>
          <a:xfrm>
            <a:off x="334777" y="1188748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available through APIs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2902361d72b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437" y="2198449"/>
            <a:ext cx="1954981" cy="84811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902361d72b_0_40"/>
          <p:cNvSpPr txBox="1"/>
          <p:nvPr/>
        </p:nvSpPr>
        <p:spPr>
          <a:xfrm>
            <a:off x="707923" y="3596614"/>
            <a:ext cx="77676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</a:rPr>
              <a:t>Docs: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https://docs.openalex.org/</a:t>
            </a:r>
            <a:r>
              <a:rPr lang="en-GB" sz="1800">
                <a:solidFill>
                  <a:srgbClr val="32506E"/>
                </a:solidFill>
              </a:rPr>
              <a:t> </a:t>
            </a:r>
            <a:endParaRPr sz="1800">
              <a:solidFill>
                <a:srgbClr val="3250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50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</a:rPr>
              <a:t>OpenAlex is really nice because if you really want you you can download a database snapshot and upload it to your own server and apply customisations (a la CWTS). Makes your life easier as you shall see!</a:t>
            </a:r>
            <a:endParaRPr sz="1800">
              <a:solidFill>
                <a:srgbClr val="32506E"/>
              </a:solidFill>
            </a:endParaRPr>
          </a:p>
        </p:txBody>
      </p:sp>
      <p:sp>
        <p:nvSpPr>
          <p:cNvPr id="365" name="Google Shape;365;g2902361d72b_0_40"/>
          <p:cNvSpPr txBox="1"/>
          <p:nvPr>
            <p:ph idx="1" type="subTitle"/>
          </p:nvPr>
        </p:nvSpPr>
        <p:spPr>
          <a:xfrm>
            <a:off x="779206" y="2320415"/>
            <a:ext cx="51903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Second e</a:t>
            </a:r>
            <a:r>
              <a:rPr lang="en-GB" sz="2200"/>
              <a:t>xample from OpenAlex: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t/>
            </a:r>
            <a:endParaRPr sz="1800">
              <a:solidFill>
                <a:srgbClr val="32506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Lecture objectives</a:t>
            </a:r>
            <a:endParaRPr/>
          </a:p>
        </p:txBody>
      </p:sp>
      <p:sp>
        <p:nvSpPr>
          <p:cNvPr id="159" name="Google Shape;159;p2"/>
          <p:cNvSpPr txBox="1"/>
          <p:nvPr>
            <p:ph idx="1" type="subTitle"/>
          </p:nvPr>
        </p:nvSpPr>
        <p:spPr>
          <a:xfrm>
            <a:off x="1021976" y="2461448"/>
            <a:ext cx="7100047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Bases of data science: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This lecture will present you with an overview of </a:t>
            </a:r>
            <a:r>
              <a:rPr b="1" lang="en-GB" sz="2200"/>
              <a:t>data sources </a:t>
            </a:r>
            <a:r>
              <a:rPr lang="en-GB" sz="2200"/>
              <a:t>which are relevant for innovation studies. A few of these sources will be explored in depth in the next two lectures.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Secondly the lecture also aims to give a brief introduction of </a:t>
            </a:r>
            <a:r>
              <a:rPr b="1" lang="en-GB" sz="2200"/>
              <a:t>the format the data</a:t>
            </a:r>
            <a:r>
              <a:rPr lang="en-GB" sz="2200"/>
              <a:t> can take. How to treat these will be explored further in the seminars.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Finally, this lecture will give you a broad overview of </a:t>
            </a:r>
            <a:r>
              <a:rPr b="1" lang="en-GB" sz="2200"/>
              <a:t>good practice when using data</a:t>
            </a:r>
            <a:r>
              <a:rPr lang="en-GB" sz="2200"/>
              <a:t> collected from the web.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</a:t>
            </a:r>
            <a:endParaRPr/>
          </a:p>
        </p:txBody>
      </p:sp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Available databases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Data available through APIs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Data you retrieve directly from digital sources </a:t>
            </a:r>
            <a:r>
              <a:rPr lang="en-GB">
                <a:solidFill>
                  <a:schemeClr val="lt1"/>
                </a:solidFill>
              </a:rPr>
              <a:t>(e.g. webpages, documents…)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"/>
          <p:cNvSpPr txBox="1"/>
          <p:nvPr/>
        </p:nvSpPr>
        <p:spPr>
          <a:xfrm>
            <a:off x="307260" y="402887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</a:t>
            </a:r>
            <a:r>
              <a:rPr lang="en-GB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</a:t>
            </a:r>
            <a:endParaRPr/>
          </a:p>
        </p:txBody>
      </p:sp>
      <p:sp>
        <p:nvSpPr>
          <p:cNvPr id="379" name="Google Shape;379;p19"/>
          <p:cNvSpPr txBox="1"/>
          <p:nvPr/>
        </p:nvSpPr>
        <p:spPr>
          <a:xfrm>
            <a:off x="6461022" y="5181599"/>
            <a:ext cx="5365955" cy="1887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9"/>
          <p:cNvSpPr txBox="1"/>
          <p:nvPr>
            <p:ph idx="1" type="subTitle"/>
          </p:nvPr>
        </p:nvSpPr>
        <p:spPr>
          <a:xfrm>
            <a:off x="1232161" y="2015617"/>
            <a:ext cx="6663813" cy="3824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Any webpage is a structured document,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and you can extract data from it.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rPr lang="en-GB" sz="2000"/>
              <a:t>Let’s say I want to study spin-offs from the University of Sussex: </a:t>
            </a:r>
            <a:endParaRPr/>
          </a:p>
          <a:p>
            <a:pPr indent="-341313" lvl="0" marL="107315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 sz="1800"/>
              <a:t>Start by looking at the incubator website: </a:t>
            </a:r>
            <a:endParaRPr/>
          </a:p>
          <a:p>
            <a:pPr indent="0" lvl="0" marL="1338263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	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https://www.sinc.co.uk/</a:t>
            </a:r>
            <a:r>
              <a:rPr lang="en-GB" sz="1800"/>
              <a:t> </a:t>
            </a:r>
            <a:endParaRPr/>
          </a:p>
          <a:p>
            <a:pPr indent="-381000" lvl="0" marL="1112838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 sz="1800"/>
              <a:t>Look for companies list</a:t>
            </a:r>
            <a:endParaRPr/>
          </a:p>
          <a:p>
            <a:pPr indent="-381000" lvl="0" marL="1112838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 sz="1800"/>
              <a:t>Can I export the list?</a:t>
            </a:r>
            <a:endParaRPr/>
          </a:p>
          <a:p>
            <a:pPr indent="-381000" lvl="1" marL="1570038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</a:pPr>
            <a:r>
              <a:rPr lang="en-GB" sz="1600"/>
              <a:t>Developer tab (see the web page in a raw format)</a:t>
            </a:r>
            <a:endParaRPr/>
          </a:p>
          <a:p>
            <a:pPr indent="-381000" lvl="1" marL="1570038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</a:pPr>
            <a:r>
              <a:rPr lang="en-GB" sz="1600"/>
              <a:t>Use of URL to iterate over the pages (use of loops)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e998a30b2_0_8"/>
          <p:cNvSpPr txBox="1"/>
          <p:nvPr>
            <p:ph type="ctrTitle"/>
          </p:nvPr>
        </p:nvSpPr>
        <p:spPr>
          <a:xfrm>
            <a:off x="1143000" y="463458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Good practice:</a:t>
            </a:r>
            <a:br>
              <a:rPr lang="en-GB"/>
            </a:br>
            <a:r>
              <a:rPr lang="en-GB"/>
              <a:t>Using data for research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e998a30b2_0_12"/>
          <p:cNvSpPr txBox="1"/>
          <p:nvPr>
            <p:ph type="ctrTitle"/>
          </p:nvPr>
        </p:nvSpPr>
        <p:spPr>
          <a:xfrm>
            <a:off x="1143000" y="1122362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How good is the data I get?</a:t>
            </a:r>
            <a:endParaRPr/>
          </a:p>
        </p:txBody>
      </p:sp>
      <p:sp>
        <p:nvSpPr>
          <p:cNvPr id="391" name="Google Shape;391;g16e998a30b2_0_12"/>
          <p:cNvSpPr txBox="1"/>
          <p:nvPr>
            <p:ph idx="11" type="ftr"/>
          </p:nvPr>
        </p:nvSpPr>
        <p:spPr>
          <a:xfrm>
            <a:off x="1143000" y="288000"/>
            <a:ext cx="6858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SPRU - SCIENCE POLICY RESEARCH UNIT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6e998a30b2_0_17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quality</a:t>
            </a:r>
            <a:endParaRPr/>
          </a:p>
        </p:txBody>
      </p:sp>
      <p:sp>
        <p:nvSpPr>
          <p:cNvPr id="398" name="Google Shape;398;g16e998a30b2_0_17"/>
          <p:cNvSpPr txBox="1"/>
          <p:nvPr>
            <p:ph idx="1" type="subTitle"/>
          </p:nvPr>
        </p:nvSpPr>
        <p:spPr>
          <a:xfrm>
            <a:off x="825911" y="1720417"/>
            <a:ext cx="75216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Every dataset has a context and history which defines its content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Different purposes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Different coverage (time / country)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The dataset may have evolved depending on user needs</a:t>
            </a:r>
            <a:endParaRPr/>
          </a:p>
          <a:p>
            <a:pPr indent="-350837" lvl="2" marL="12652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Fields are introduced over time (e.g. acknowledgement /funding fields in bibliometric databases)</a:t>
            </a:r>
            <a:endParaRPr/>
          </a:p>
          <a:p>
            <a:pPr indent="-350837" lvl="2" marL="12652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Some categorisation evolves over time and can create data inconsistencies (see NYT)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e998a30b2_0_23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quality</a:t>
            </a:r>
            <a:endParaRPr/>
          </a:p>
        </p:txBody>
      </p:sp>
      <p:sp>
        <p:nvSpPr>
          <p:cNvPr id="405" name="Google Shape;405;g16e998a30b2_0_23"/>
          <p:cNvSpPr txBox="1"/>
          <p:nvPr>
            <p:ph idx="1" type="subTitle"/>
          </p:nvPr>
        </p:nvSpPr>
        <p:spPr>
          <a:xfrm>
            <a:off x="825911" y="1386130"/>
            <a:ext cx="75216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Example from Web of Science data: 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Bias of representation of languages (Chavarro, 2016)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Bias of representation of disciplines (Ciarli &amp; Rafols 2017)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Coverage limitation for funding data (Grassano et al. 2017)</a:t>
            </a:r>
            <a:endParaRPr/>
          </a:p>
          <a:p>
            <a:pPr indent="-223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6" name="Google Shape;406;g16e998a30b2_0_23"/>
          <p:cNvSpPr txBox="1"/>
          <p:nvPr/>
        </p:nvSpPr>
        <p:spPr>
          <a:xfrm>
            <a:off x="811162" y="3416493"/>
            <a:ext cx="7521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Example from the SPRU History project: </a:t>
            </a:r>
            <a:endParaRPr/>
          </a:p>
          <a:p>
            <a:pPr indent="-350837" lvl="1" marL="808037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 built a database of SPRU staff to understand the scientific output over time. </a:t>
            </a:r>
            <a:endParaRPr/>
          </a:p>
          <a:p>
            <a:pPr indent="-350837" lvl="2" marL="1265237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Selection criteria of research staff</a:t>
            </a:r>
            <a:endParaRPr/>
          </a:p>
          <a:p>
            <a:pPr indent="-350837" lvl="1" marL="808037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A colleague who wanted to re-use the data questioned its completeness.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6e998a30b2_0_30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quality</a:t>
            </a:r>
            <a:endParaRPr/>
          </a:p>
        </p:txBody>
      </p:sp>
      <p:sp>
        <p:nvSpPr>
          <p:cNvPr id="413" name="Google Shape;413;g16e998a30b2_0_30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Existing databases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Data available through API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Data you retrieve directly from digital sources </a:t>
            </a:r>
            <a:r>
              <a:rPr lang="en-GB">
                <a:solidFill>
                  <a:schemeClr val="lt1"/>
                </a:solidFill>
              </a:rPr>
              <a:t>(e.g. webpages, documents…)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4" name="Google Shape;414;g16e998a30b2_0_30"/>
          <p:cNvSpPr/>
          <p:nvPr/>
        </p:nvSpPr>
        <p:spPr>
          <a:xfrm>
            <a:off x="7669161" y="2148349"/>
            <a:ext cx="452400" cy="2049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36C93"/>
              </a:gs>
              <a:gs pos="48000">
                <a:srgbClr val="80A3C4"/>
              </a:gs>
              <a:gs pos="100000">
                <a:srgbClr val="B0C6DB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6e998a30b2_0_30"/>
          <p:cNvSpPr txBox="1"/>
          <p:nvPr/>
        </p:nvSpPr>
        <p:spPr>
          <a:xfrm rot="-5400000">
            <a:off x="7272963" y="2937926"/>
            <a:ext cx="19467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Increasing cleaning needed</a:t>
            </a:r>
            <a:endParaRPr/>
          </a:p>
        </p:txBody>
      </p:sp>
      <p:sp>
        <p:nvSpPr>
          <p:cNvPr id="416" name="Google Shape;416;g16e998a30b2_0_30"/>
          <p:cNvSpPr txBox="1"/>
          <p:nvPr/>
        </p:nvSpPr>
        <p:spPr>
          <a:xfrm>
            <a:off x="1143000" y="4611328"/>
            <a:ext cx="7135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The more bespoke your data, the more you will need to spend time on data cleaning…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e998a30b2_0_39"/>
          <p:cNvSpPr txBox="1"/>
          <p:nvPr>
            <p:ph type="ctrTitle"/>
          </p:nvPr>
        </p:nvSpPr>
        <p:spPr>
          <a:xfrm>
            <a:off x="1143000" y="1191186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No dataset is objective.</a:t>
            </a:r>
            <a:br>
              <a:rPr lang="en-GB" sz="2800"/>
            </a:br>
            <a:br>
              <a:rPr lang="en-GB" sz="2800"/>
            </a:br>
            <a:br>
              <a:rPr lang="en-GB"/>
            </a:br>
            <a:endParaRPr/>
          </a:p>
        </p:txBody>
      </p:sp>
      <p:sp>
        <p:nvSpPr>
          <p:cNvPr id="422" name="Google Shape;422;g16e998a30b2_0_39"/>
          <p:cNvSpPr txBox="1"/>
          <p:nvPr>
            <p:ph idx="11" type="ftr"/>
          </p:nvPr>
        </p:nvSpPr>
        <p:spPr>
          <a:xfrm>
            <a:off x="1143000" y="288000"/>
            <a:ext cx="6858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SPRU - SCIENCE POLICY RESEARCH UNIT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6e998a30b2_0_44"/>
          <p:cNvSpPr txBox="1"/>
          <p:nvPr>
            <p:ph type="ctrTitle"/>
          </p:nvPr>
        </p:nvSpPr>
        <p:spPr>
          <a:xfrm>
            <a:off x="1143000" y="1122362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No dataset is objective.</a:t>
            </a:r>
            <a:br>
              <a:rPr lang="en-GB" sz="2800"/>
            </a:br>
            <a:br>
              <a:rPr lang="en-GB" sz="2800"/>
            </a:br>
            <a:r>
              <a:rPr lang="en-GB" sz="2800"/>
              <a:t>They have a context and history. </a:t>
            </a:r>
            <a:br>
              <a:rPr lang="en-GB"/>
            </a:br>
            <a:endParaRPr/>
          </a:p>
        </p:txBody>
      </p:sp>
      <p:sp>
        <p:nvSpPr>
          <p:cNvPr id="428" name="Google Shape;428;g16e998a30b2_0_44"/>
          <p:cNvSpPr txBox="1"/>
          <p:nvPr>
            <p:ph idx="11" type="ftr"/>
          </p:nvPr>
        </p:nvSpPr>
        <p:spPr>
          <a:xfrm>
            <a:off x="1143000" y="288000"/>
            <a:ext cx="6858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SPRU - SCIENCE POLICY RESEARCH UNIT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6e998a30b2_0_49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quality</a:t>
            </a:r>
            <a:endParaRPr/>
          </a:p>
        </p:txBody>
      </p:sp>
      <p:sp>
        <p:nvSpPr>
          <p:cNvPr id="435" name="Google Shape;435;g16e998a30b2_0_49"/>
          <p:cNvSpPr txBox="1"/>
          <p:nvPr>
            <p:ph idx="1" type="subTitle"/>
          </p:nvPr>
        </p:nvSpPr>
        <p:spPr>
          <a:xfrm>
            <a:off x="825911" y="1720418"/>
            <a:ext cx="75216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Every dataset has a context and history which define its content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Different purposes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Different coverage (time / country)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The dataset may have evolved depending on user needs</a:t>
            </a:r>
            <a:endParaRPr/>
          </a:p>
        </p:txBody>
      </p:sp>
      <p:sp>
        <p:nvSpPr>
          <p:cNvPr id="436" name="Google Shape;436;g16e998a30b2_0_49"/>
          <p:cNvSpPr txBox="1"/>
          <p:nvPr/>
        </p:nvSpPr>
        <p:spPr>
          <a:xfrm>
            <a:off x="1143000" y="4780464"/>
            <a:ext cx="7135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🡪 How do I choose the right data for my analysis?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Agenda and Learning objectives</a:t>
            </a:r>
            <a:endParaRPr/>
          </a:p>
        </p:txBody>
      </p:sp>
      <p:sp>
        <p:nvSpPr>
          <p:cNvPr id="166" name="Google Shape;166;p3"/>
          <p:cNvSpPr txBox="1"/>
          <p:nvPr>
            <p:ph idx="1" type="subTitle"/>
          </p:nvPr>
        </p:nvSpPr>
        <p:spPr>
          <a:xfrm>
            <a:off x="4871350" y="2748650"/>
            <a:ext cx="37284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Know about the</a:t>
            </a:r>
            <a:r>
              <a:rPr lang="en-GB" sz="1800"/>
              <a:t> variety of data sources which can be used to study science and innovation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</a:t>
            </a:r>
            <a:r>
              <a:rPr lang="en-GB" sz="1800"/>
              <a:t>how hard/easy it is to extract data from these data sources (both theoretically and practically)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Explain </a:t>
            </a:r>
            <a:r>
              <a:rPr lang="en-GB" sz="1800"/>
              <a:t>considerations for the use of this data (data bias)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and consider </a:t>
            </a:r>
            <a:r>
              <a:rPr lang="en-GB" sz="1800"/>
              <a:t>ethical considerations for data collection and use</a:t>
            </a:r>
            <a:endParaRPr sz="1800"/>
          </a:p>
        </p:txBody>
      </p:sp>
      <p:sp>
        <p:nvSpPr>
          <p:cNvPr id="167" name="Google Shape;167;p3"/>
          <p:cNvSpPr txBox="1"/>
          <p:nvPr/>
        </p:nvSpPr>
        <p:spPr>
          <a:xfrm>
            <a:off x="771225" y="1965350"/>
            <a:ext cx="3507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Looking at where we can get secondary datasets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Trying to put together our own datasets from non-traditional places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What are the pros or cons of such approaches?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What are the ethics of our various approaches?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e998a30b2_0_56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Get the right data</a:t>
            </a:r>
            <a:endParaRPr/>
          </a:p>
        </p:txBody>
      </p:sp>
      <p:sp>
        <p:nvSpPr>
          <p:cNvPr id="443" name="Google Shape;443;g16e998a30b2_0_56"/>
          <p:cNvSpPr txBox="1"/>
          <p:nvPr/>
        </p:nvSpPr>
        <p:spPr>
          <a:xfrm>
            <a:off x="4618701" y="1574321"/>
            <a:ext cx="41652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Start with your research question: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Object of study / phenomena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What aspects / properties are important?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there an existing dataset that captures these: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it a good representation of the phenomena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Does it cover well the aspects which are important.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How well does the data capture my research design?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there other data that I can use?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there complementary data?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Should I adapt my research question?</a:t>
            </a:r>
            <a:endParaRPr/>
          </a:p>
          <a:p>
            <a:pPr indent="-698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6e998a30b2_0_56"/>
          <p:cNvSpPr txBox="1"/>
          <p:nvPr/>
        </p:nvSpPr>
        <p:spPr>
          <a:xfrm>
            <a:off x="1976285" y="1476001"/>
            <a:ext cx="1661700" cy="324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/>
          </a:p>
        </p:txBody>
      </p:sp>
      <p:sp>
        <p:nvSpPr>
          <p:cNvPr id="445" name="Google Shape;445;g16e998a30b2_0_56"/>
          <p:cNvSpPr txBox="1"/>
          <p:nvPr/>
        </p:nvSpPr>
        <p:spPr>
          <a:xfrm>
            <a:off x="1366684" y="2075099"/>
            <a:ext cx="1150500" cy="550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 of study / phenomena</a:t>
            </a:r>
            <a:endParaRPr/>
          </a:p>
        </p:txBody>
      </p:sp>
      <p:sp>
        <p:nvSpPr>
          <p:cNvPr id="446" name="Google Shape;446;g16e998a30b2_0_56"/>
          <p:cNvSpPr txBox="1"/>
          <p:nvPr/>
        </p:nvSpPr>
        <p:spPr>
          <a:xfrm>
            <a:off x="3114369" y="2126763"/>
            <a:ext cx="968400" cy="44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Properties /aspects</a:t>
            </a:r>
            <a:endParaRPr/>
          </a:p>
        </p:txBody>
      </p:sp>
      <p:cxnSp>
        <p:nvCxnSpPr>
          <p:cNvPr id="447" name="Google Shape;447;g16e998a30b2_0_56"/>
          <p:cNvCxnSpPr>
            <a:endCxn id="445" idx="0"/>
          </p:cNvCxnSpPr>
          <p:nvPr/>
        </p:nvCxnSpPr>
        <p:spPr>
          <a:xfrm flipH="1">
            <a:off x="1941934" y="1800599"/>
            <a:ext cx="5751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8" name="Google Shape;448;g16e998a30b2_0_56"/>
          <p:cNvCxnSpPr>
            <a:stCxn id="445" idx="3"/>
            <a:endCxn id="446" idx="1"/>
          </p:cNvCxnSpPr>
          <p:nvPr/>
        </p:nvCxnSpPr>
        <p:spPr>
          <a:xfrm flipH="1" rot="10800000">
            <a:off x="2517184" y="2349899"/>
            <a:ext cx="5973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49" name="Google Shape;449;g16e998a30b2_0_56"/>
          <p:cNvSpPr txBox="1"/>
          <p:nvPr/>
        </p:nvSpPr>
        <p:spPr>
          <a:xfrm>
            <a:off x="1976285" y="3624351"/>
            <a:ext cx="1661700" cy="324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 / dataset</a:t>
            </a:r>
            <a:endParaRPr/>
          </a:p>
        </p:txBody>
      </p:sp>
      <p:cxnSp>
        <p:nvCxnSpPr>
          <p:cNvPr id="450" name="Google Shape;450;g16e998a30b2_0_56"/>
          <p:cNvCxnSpPr>
            <a:stCxn id="444" idx="2"/>
            <a:endCxn id="449" idx="0"/>
          </p:cNvCxnSpPr>
          <p:nvPr/>
        </p:nvCxnSpPr>
        <p:spPr>
          <a:xfrm>
            <a:off x="2807135" y="1800601"/>
            <a:ext cx="0" cy="1823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1" name="Google Shape;451;g16e998a30b2_0_56"/>
          <p:cNvSpPr txBox="1"/>
          <p:nvPr/>
        </p:nvSpPr>
        <p:spPr>
          <a:xfrm>
            <a:off x="1279420" y="4249369"/>
            <a:ext cx="892200" cy="29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  <p:sp>
        <p:nvSpPr>
          <p:cNvPr id="452" name="Google Shape;452;g16e998a30b2_0_56"/>
          <p:cNvSpPr txBox="1"/>
          <p:nvPr/>
        </p:nvSpPr>
        <p:spPr>
          <a:xfrm>
            <a:off x="3153697" y="4174463"/>
            <a:ext cx="1317600" cy="44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Related variables /characteristics</a:t>
            </a:r>
            <a:endParaRPr/>
          </a:p>
        </p:txBody>
      </p:sp>
      <p:sp>
        <p:nvSpPr>
          <p:cNvPr id="453" name="Google Shape;453;g16e998a30b2_0_56"/>
          <p:cNvSpPr txBox="1"/>
          <p:nvPr/>
        </p:nvSpPr>
        <p:spPr>
          <a:xfrm>
            <a:off x="2289688" y="4932946"/>
            <a:ext cx="1034700" cy="515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Missing aspects</a:t>
            </a:r>
            <a:endParaRPr/>
          </a:p>
        </p:txBody>
      </p:sp>
      <p:cxnSp>
        <p:nvCxnSpPr>
          <p:cNvPr id="454" name="Google Shape;454;g16e998a30b2_0_56"/>
          <p:cNvCxnSpPr>
            <a:endCxn id="451" idx="0"/>
          </p:cNvCxnSpPr>
          <p:nvPr/>
        </p:nvCxnSpPr>
        <p:spPr>
          <a:xfrm flipH="1">
            <a:off x="1725520" y="3948769"/>
            <a:ext cx="543300" cy="300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g16e998a30b2_0_56"/>
          <p:cNvCxnSpPr>
            <a:endCxn id="452" idx="0"/>
          </p:cNvCxnSpPr>
          <p:nvPr/>
        </p:nvCxnSpPr>
        <p:spPr>
          <a:xfrm>
            <a:off x="3303697" y="3948863"/>
            <a:ext cx="508800" cy="225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g16e998a30b2_0_56"/>
          <p:cNvCxnSpPr>
            <a:stCxn id="449" idx="2"/>
            <a:endCxn id="453" idx="0"/>
          </p:cNvCxnSpPr>
          <p:nvPr/>
        </p:nvCxnSpPr>
        <p:spPr>
          <a:xfrm>
            <a:off x="2807135" y="3948951"/>
            <a:ext cx="0" cy="984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g16e998a30b2_0_56"/>
          <p:cNvCxnSpPr>
            <a:stCxn id="452" idx="2"/>
            <a:endCxn id="453" idx="3"/>
          </p:cNvCxnSpPr>
          <p:nvPr/>
        </p:nvCxnSpPr>
        <p:spPr>
          <a:xfrm flipH="1">
            <a:off x="3324397" y="4623563"/>
            <a:ext cx="488100" cy="567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g16e998a30b2_0_56"/>
          <p:cNvCxnSpPr>
            <a:stCxn id="451" idx="2"/>
            <a:endCxn id="453" idx="1"/>
          </p:cNvCxnSpPr>
          <p:nvPr/>
        </p:nvCxnSpPr>
        <p:spPr>
          <a:xfrm>
            <a:off x="1725520" y="4548469"/>
            <a:ext cx="564300" cy="642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9" name="Google Shape;459;g16e998a30b2_0_56"/>
          <p:cNvCxnSpPr>
            <a:stCxn id="449" idx="1"/>
            <a:endCxn id="444" idx="1"/>
          </p:cNvCxnSpPr>
          <p:nvPr/>
        </p:nvCxnSpPr>
        <p:spPr>
          <a:xfrm flipH="1" rot="10800000">
            <a:off x="1976285" y="1638351"/>
            <a:ext cx="600" cy="2148300"/>
          </a:xfrm>
          <a:prstGeom prst="curvedConnector3">
            <a:avLst>
              <a:gd fmla="val -24737682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60" name="Google Shape;460;g16e998a30b2_0_56"/>
          <p:cNvSpPr txBox="1"/>
          <p:nvPr/>
        </p:nvSpPr>
        <p:spPr>
          <a:xfrm>
            <a:off x="61857" y="2751781"/>
            <a:ext cx="1283100" cy="489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93752"/>
                </a:solidFill>
                <a:latin typeface="Arial"/>
                <a:ea typeface="Arial"/>
                <a:cs typeface="Arial"/>
                <a:sym typeface="Arial"/>
              </a:rPr>
              <a:t>Adapt research question or data?</a:t>
            </a:r>
            <a:endParaRPr/>
          </a:p>
        </p:txBody>
      </p:sp>
      <p:cxnSp>
        <p:nvCxnSpPr>
          <p:cNvPr id="461" name="Google Shape;461;g16e998a30b2_0_56"/>
          <p:cNvCxnSpPr>
            <a:stCxn id="451" idx="3"/>
            <a:endCxn id="452" idx="1"/>
          </p:cNvCxnSpPr>
          <p:nvPr/>
        </p:nvCxnSpPr>
        <p:spPr>
          <a:xfrm>
            <a:off x="2171620" y="4398919"/>
            <a:ext cx="982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62" name="Google Shape;462;g16e998a30b2_0_56"/>
          <p:cNvCxnSpPr>
            <a:stCxn id="445" idx="2"/>
          </p:cNvCxnSpPr>
          <p:nvPr/>
        </p:nvCxnSpPr>
        <p:spPr>
          <a:xfrm>
            <a:off x="1941934" y="2625299"/>
            <a:ext cx="865200" cy="371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3" name="Google Shape;463;g16e998a30b2_0_56"/>
          <p:cNvCxnSpPr>
            <a:stCxn id="446" idx="2"/>
          </p:cNvCxnSpPr>
          <p:nvPr/>
        </p:nvCxnSpPr>
        <p:spPr>
          <a:xfrm flipH="1">
            <a:off x="2824269" y="2573163"/>
            <a:ext cx="774300" cy="423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e998a30b2_0_82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Get the right data</a:t>
            </a:r>
            <a:endParaRPr/>
          </a:p>
        </p:txBody>
      </p:sp>
      <p:sp>
        <p:nvSpPr>
          <p:cNvPr id="470" name="Google Shape;470;g16e998a30b2_0_82"/>
          <p:cNvSpPr txBox="1"/>
          <p:nvPr/>
        </p:nvSpPr>
        <p:spPr>
          <a:xfrm>
            <a:off x="4633451" y="2231922"/>
            <a:ext cx="41652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Trade-off: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Fit of the proxy to the object of study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Feasibility/time:</a:t>
            </a:r>
            <a:endParaRPr/>
          </a:p>
          <a:p>
            <a:pPr indent="-342900" lvl="2" marL="457200" marR="0" rtl="0" algn="l"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Searching for appropriate data</a:t>
            </a:r>
            <a:endParaRPr/>
          </a:p>
          <a:p>
            <a:pPr indent="-342900" lvl="2" marL="457200" marR="0" rtl="0" algn="l"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Cleaning, prepare the data for analysis</a:t>
            </a:r>
            <a:endParaRPr/>
          </a:p>
          <a:p>
            <a:pPr indent="-342900" lvl="2" marL="457200" marR="0" rtl="0" algn="l">
              <a:spcBef>
                <a:spcPts val="600"/>
              </a:spcBef>
              <a:spcAft>
                <a:spcPts val="0"/>
              </a:spcAft>
              <a:buClr>
                <a:srgbClr val="32506E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Conduct the appropriate analysis</a:t>
            </a:r>
            <a:endParaRPr/>
          </a:p>
          <a:p>
            <a:pPr indent="127000" lvl="1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1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6e998a30b2_0_82"/>
          <p:cNvSpPr txBox="1"/>
          <p:nvPr/>
        </p:nvSpPr>
        <p:spPr>
          <a:xfrm>
            <a:off x="1976285" y="1476001"/>
            <a:ext cx="1661700" cy="324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/>
          </a:p>
        </p:txBody>
      </p:sp>
      <p:sp>
        <p:nvSpPr>
          <p:cNvPr id="472" name="Google Shape;472;g16e998a30b2_0_82"/>
          <p:cNvSpPr txBox="1"/>
          <p:nvPr/>
        </p:nvSpPr>
        <p:spPr>
          <a:xfrm>
            <a:off x="1366684" y="2075099"/>
            <a:ext cx="1150500" cy="550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 of study / phenomena</a:t>
            </a:r>
            <a:endParaRPr/>
          </a:p>
        </p:txBody>
      </p:sp>
      <p:sp>
        <p:nvSpPr>
          <p:cNvPr id="473" name="Google Shape;473;g16e998a30b2_0_82"/>
          <p:cNvSpPr txBox="1"/>
          <p:nvPr/>
        </p:nvSpPr>
        <p:spPr>
          <a:xfrm>
            <a:off x="3114369" y="2126763"/>
            <a:ext cx="968400" cy="44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Properties /aspects</a:t>
            </a:r>
            <a:endParaRPr/>
          </a:p>
        </p:txBody>
      </p:sp>
      <p:cxnSp>
        <p:nvCxnSpPr>
          <p:cNvPr id="474" name="Google Shape;474;g16e998a30b2_0_82"/>
          <p:cNvCxnSpPr>
            <a:endCxn id="472" idx="0"/>
          </p:cNvCxnSpPr>
          <p:nvPr/>
        </p:nvCxnSpPr>
        <p:spPr>
          <a:xfrm flipH="1">
            <a:off x="1941934" y="1800599"/>
            <a:ext cx="5751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5" name="Google Shape;475;g16e998a30b2_0_82"/>
          <p:cNvCxnSpPr>
            <a:stCxn id="472" idx="3"/>
            <a:endCxn id="473" idx="1"/>
          </p:cNvCxnSpPr>
          <p:nvPr/>
        </p:nvCxnSpPr>
        <p:spPr>
          <a:xfrm flipH="1" rot="10800000">
            <a:off x="2517184" y="2349899"/>
            <a:ext cx="597300" cy="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76" name="Google Shape;476;g16e998a30b2_0_82"/>
          <p:cNvSpPr txBox="1"/>
          <p:nvPr/>
        </p:nvSpPr>
        <p:spPr>
          <a:xfrm>
            <a:off x="1976285" y="3624351"/>
            <a:ext cx="1661700" cy="324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Database / dataset</a:t>
            </a:r>
            <a:endParaRPr/>
          </a:p>
        </p:txBody>
      </p:sp>
      <p:cxnSp>
        <p:nvCxnSpPr>
          <p:cNvPr id="477" name="Google Shape;477;g16e998a30b2_0_82"/>
          <p:cNvCxnSpPr>
            <a:stCxn id="471" idx="2"/>
            <a:endCxn id="476" idx="0"/>
          </p:cNvCxnSpPr>
          <p:nvPr/>
        </p:nvCxnSpPr>
        <p:spPr>
          <a:xfrm>
            <a:off x="2807135" y="1800601"/>
            <a:ext cx="0" cy="1823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8" name="Google Shape;478;g16e998a30b2_0_82"/>
          <p:cNvSpPr txBox="1"/>
          <p:nvPr/>
        </p:nvSpPr>
        <p:spPr>
          <a:xfrm>
            <a:off x="1279420" y="4249369"/>
            <a:ext cx="892200" cy="29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  <p:sp>
        <p:nvSpPr>
          <p:cNvPr id="479" name="Google Shape;479;g16e998a30b2_0_82"/>
          <p:cNvSpPr txBox="1"/>
          <p:nvPr/>
        </p:nvSpPr>
        <p:spPr>
          <a:xfrm>
            <a:off x="3153697" y="4174463"/>
            <a:ext cx="1317600" cy="449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Related variables /characteristics</a:t>
            </a:r>
            <a:endParaRPr/>
          </a:p>
        </p:txBody>
      </p:sp>
      <p:sp>
        <p:nvSpPr>
          <p:cNvPr id="480" name="Google Shape;480;g16e998a30b2_0_82"/>
          <p:cNvSpPr txBox="1"/>
          <p:nvPr/>
        </p:nvSpPr>
        <p:spPr>
          <a:xfrm>
            <a:off x="2289688" y="4932946"/>
            <a:ext cx="1034700" cy="515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Missing aspects</a:t>
            </a:r>
            <a:endParaRPr/>
          </a:p>
        </p:txBody>
      </p:sp>
      <p:cxnSp>
        <p:nvCxnSpPr>
          <p:cNvPr id="481" name="Google Shape;481;g16e998a30b2_0_82"/>
          <p:cNvCxnSpPr>
            <a:endCxn id="478" idx="0"/>
          </p:cNvCxnSpPr>
          <p:nvPr/>
        </p:nvCxnSpPr>
        <p:spPr>
          <a:xfrm flipH="1">
            <a:off x="1725520" y="3948769"/>
            <a:ext cx="543300" cy="300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g16e998a30b2_0_82"/>
          <p:cNvCxnSpPr>
            <a:endCxn id="479" idx="0"/>
          </p:cNvCxnSpPr>
          <p:nvPr/>
        </p:nvCxnSpPr>
        <p:spPr>
          <a:xfrm>
            <a:off x="3303697" y="3948863"/>
            <a:ext cx="508800" cy="225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g16e998a30b2_0_82"/>
          <p:cNvCxnSpPr>
            <a:stCxn id="476" idx="2"/>
            <a:endCxn id="480" idx="0"/>
          </p:cNvCxnSpPr>
          <p:nvPr/>
        </p:nvCxnSpPr>
        <p:spPr>
          <a:xfrm>
            <a:off x="2807135" y="3948951"/>
            <a:ext cx="0" cy="984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g16e998a30b2_0_82"/>
          <p:cNvCxnSpPr>
            <a:stCxn id="479" idx="2"/>
            <a:endCxn id="480" idx="3"/>
          </p:cNvCxnSpPr>
          <p:nvPr/>
        </p:nvCxnSpPr>
        <p:spPr>
          <a:xfrm flipH="1">
            <a:off x="3324397" y="4623563"/>
            <a:ext cx="488100" cy="567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g16e998a30b2_0_82"/>
          <p:cNvCxnSpPr>
            <a:stCxn id="478" idx="2"/>
            <a:endCxn id="480" idx="1"/>
          </p:cNvCxnSpPr>
          <p:nvPr/>
        </p:nvCxnSpPr>
        <p:spPr>
          <a:xfrm>
            <a:off x="1725520" y="4548469"/>
            <a:ext cx="564300" cy="642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g16e998a30b2_0_82"/>
          <p:cNvCxnSpPr>
            <a:stCxn id="476" idx="1"/>
            <a:endCxn id="471" idx="1"/>
          </p:cNvCxnSpPr>
          <p:nvPr/>
        </p:nvCxnSpPr>
        <p:spPr>
          <a:xfrm flipH="1" rot="10800000">
            <a:off x="1976285" y="1638351"/>
            <a:ext cx="600" cy="2148300"/>
          </a:xfrm>
          <a:prstGeom prst="curvedConnector3">
            <a:avLst>
              <a:gd fmla="val -24737682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87" name="Google Shape;487;g16e998a30b2_0_82"/>
          <p:cNvSpPr txBox="1"/>
          <p:nvPr/>
        </p:nvSpPr>
        <p:spPr>
          <a:xfrm>
            <a:off x="61857" y="2751781"/>
            <a:ext cx="1283100" cy="489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93752"/>
                </a:solidFill>
                <a:latin typeface="Arial"/>
                <a:ea typeface="Arial"/>
                <a:cs typeface="Arial"/>
                <a:sym typeface="Arial"/>
              </a:rPr>
              <a:t>Adapt research question or data?</a:t>
            </a:r>
            <a:endParaRPr/>
          </a:p>
        </p:txBody>
      </p:sp>
      <p:cxnSp>
        <p:nvCxnSpPr>
          <p:cNvPr id="488" name="Google Shape;488;g16e998a30b2_0_82"/>
          <p:cNvCxnSpPr>
            <a:stCxn id="478" idx="3"/>
            <a:endCxn id="479" idx="1"/>
          </p:cNvCxnSpPr>
          <p:nvPr/>
        </p:nvCxnSpPr>
        <p:spPr>
          <a:xfrm>
            <a:off x="2171620" y="4398919"/>
            <a:ext cx="982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89" name="Google Shape;489;g16e998a30b2_0_82"/>
          <p:cNvCxnSpPr>
            <a:stCxn id="472" idx="2"/>
          </p:cNvCxnSpPr>
          <p:nvPr/>
        </p:nvCxnSpPr>
        <p:spPr>
          <a:xfrm>
            <a:off x="1941934" y="2625299"/>
            <a:ext cx="865200" cy="371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g16e998a30b2_0_82"/>
          <p:cNvCxnSpPr>
            <a:stCxn id="473" idx="2"/>
          </p:cNvCxnSpPr>
          <p:nvPr/>
        </p:nvCxnSpPr>
        <p:spPr>
          <a:xfrm flipH="1">
            <a:off x="2824269" y="2573163"/>
            <a:ext cx="774300" cy="423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6e998a30b2_0_108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quality</a:t>
            </a:r>
            <a:endParaRPr/>
          </a:p>
        </p:txBody>
      </p:sp>
      <p:sp>
        <p:nvSpPr>
          <p:cNvPr id="497" name="Google Shape;497;g16e998a30b2_0_108"/>
          <p:cNvSpPr txBox="1"/>
          <p:nvPr>
            <p:ph idx="1" type="subTitle"/>
          </p:nvPr>
        </p:nvSpPr>
        <p:spPr>
          <a:xfrm>
            <a:off x="825911" y="1238650"/>
            <a:ext cx="75216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Usual concerns about getting data for your study: 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Is the database clean enough for moving to the analysis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Does it include all the variables to do my ‘fancy’ analysis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Is the database large enough for me to do a large scale/ comparative analysis</a:t>
            </a:r>
            <a:endParaRPr/>
          </a:p>
        </p:txBody>
      </p:sp>
      <p:sp>
        <p:nvSpPr>
          <p:cNvPr id="498" name="Google Shape;498;g16e998a30b2_0_108"/>
          <p:cNvSpPr txBox="1"/>
          <p:nvPr/>
        </p:nvSpPr>
        <p:spPr>
          <a:xfrm>
            <a:off x="811162" y="3563974"/>
            <a:ext cx="75216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Concerns you should have when choosing data: </a:t>
            </a:r>
            <a:endParaRPr/>
          </a:p>
          <a:p>
            <a:pPr indent="-350837" lvl="1" marL="808037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the database complete enough to generate sufficient insights for my analysis? </a:t>
            </a:r>
            <a:endParaRPr/>
          </a:p>
          <a:p>
            <a:pPr indent="0" lvl="1" marL="9525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🡪 Meaning of the absence of data: non-existence vs. not captured</a:t>
            </a:r>
            <a:endParaRPr/>
          </a:p>
          <a:p>
            <a:pPr indent="-350837" lvl="1" marL="808037" marR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Is the proxy I use good enough to represent what I want to study?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e998a30b2_0_115"/>
          <p:cNvSpPr txBox="1"/>
          <p:nvPr>
            <p:ph type="ctrTitle"/>
          </p:nvPr>
        </p:nvSpPr>
        <p:spPr>
          <a:xfrm>
            <a:off x="1142999" y="393319"/>
            <a:ext cx="7272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No dataset is bad per se, </a:t>
            </a:r>
            <a:br>
              <a:rPr lang="en-GB" sz="1400"/>
            </a:br>
            <a:br>
              <a:rPr lang="en-GB" sz="1400"/>
            </a:br>
            <a:endParaRPr/>
          </a:p>
        </p:txBody>
      </p:sp>
      <p:sp>
        <p:nvSpPr>
          <p:cNvPr id="504" name="Google Shape;504;g16e998a30b2_0_115"/>
          <p:cNvSpPr txBox="1"/>
          <p:nvPr>
            <p:ph idx="11" type="ftr"/>
          </p:nvPr>
        </p:nvSpPr>
        <p:spPr>
          <a:xfrm>
            <a:off x="1143000" y="288000"/>
            <a:ext cx="6858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SPRU - SCIENCE POLICY RESEARCH UNIT</a:t>
            </a:r>
            <a:endParaRPr/>
          </a:p>
        </p:txBody>
      </p:sp>
      <p:sp>
        <p:nvSpPr>
          <p:cNvPr id="505" name="Google Shape;505;g16e998a30b2_0_115"/>
          <p:cNvSpPr txBox="1"/>
          <p:nvPr/>
        </p:nvSpPr>
        <p:spPr>
          <a:xfrm>
            <a:off x="1134759" y="1039980"/>
            <a:ext cx="7272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3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6" name="Google Shape;506;g16e998a30b2_0_115"/>
          <p:cNvSpPr txBox="1"/>
          <p:nvPr/>
        </p:nvSpPr>
        <p:spPr>
          <a:xfrm>
            <a:off x="1134759" y="1472474"/>
            <a:ext cx="7272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3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7" name="Google Shape;507;g16e998a30b2_0_115"/>
          <p:cNvSpPr txBox="1"/>
          <p:nvPr/>
        </p:nvSpPr>
        <p:spPr>
          <a:xfrm>
            <a:off x="1126519" y="1070872"/>
            <a:ext cx="7272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they vary in quality and coverage.</a:t>
            </a: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3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8" name="Google Shape;508;g16e998a30b2_0_115"/>
          <p:cNvSpPr txBox="1"/>
          <p:nvPr/>
        </p:nvSpPr>
        <p:spPr>
          <a:xfrm>
            <a:off x="1126519" y="1280941"/>
            <a:ext cx="7272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Do they fit your research question?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6e998a30b2_0_124"/>
          <p:cNvSpPr txBox="1"/>
          <p:nvPr>
            <p:ph type="ctrTitle"/>
          </p:nvPr>
        </p:nvSpPr>
        <p:spPr>
          <a:xfrm>
            <a:off x="1143000" y="463458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General considerations when using resources you collect online…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6e998a30b2_0_128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Online data</a:t>
            </a:r>
            <a:endParaRPr/>
          </a:p>
        </p:txBody>
      </p:sp>
      <p:sp>
        <p:nvSpPr>
          <p:cNvPr id="520" name="Google Shape;520;g16e998a30b2_0_128"/>
          <p:cNvSpPr txBox="1"/>
          <p:nvPr>
            <p:ph idx="1" type="subTitle"/>
          </p:nvPr>
        </p:nvSpPr>
        <p:spPr>
          <a:xfrm>
            <a:off x="825911" y="1720418"/>
            <a:ext cx="75216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0837" lvl="0" marL="35083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Can we use any data available online?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Considering personal data with GDPR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Considering the burden on the data providers</a:t>
            </a:r>
            <a:endParaRPr/>
          </a:p>
          <a:p>
            <a:pPr indent="-350837" lvl="1" marL="808037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>
                <a:solidFill>
                  <a:srgbClr val="32506E"/>
                </a:solidFill>
              </a:rPr>
              <a:t>Web scraping and research exemption</a:t>
            </a:r>
            <a:endParaRPr/>
          </a:p>
        </p:txBody>
      </p:sp>
      <p:sp>
        <p:nvSpPr>
          <p:cNvPr id="521" name="Google Shape;521;g16e998a30b2_0_128"/>
          <p:cNvSpPr txBox="1"/>
          <p:nvPr/>
        </p:nvSpPr>
        <p:spPr>
          <a:xfrm>
            <a:off x="717755" y="4401312"/>
            <a:ext cx="77085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2200"/>
              <a:buFont typeface="Noto Sans Symbols"/>
              <a:buChar char="🡪"/>
            </a:pPr>
            <a:r>
              <a:rPr b="1" lang="en-GB" sz="22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Always check the documentation on the website you wish to take data from</a:t>
            </a:r>
            <a:endParaRPr/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1" sz="1000">
              <a:solidFill>
                <a:srgbClr val="4B79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2200"/>
              <a:buFont typeface="Noto Sans Symbols"/>
              <a:buChar char="🡪"/>
            </a:pPr>
            <a:r>
              <a:rPr b="1" lang="en-GB" sz="22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For research exemption: in doubt ask the library for guidance.</a:t>
            </a:r>
            <a:endParaRPr/>
          </a:p>
          <a:p>
            <a:pPr indent="-2032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1" sz="2200">
              <a:solidFill>
                <a:srgbClr val="4B79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6e998a30b2_0_135"/>
          <p:cNvSpPr txBox="1"/>
          <p:nvPr>
            <p:ph type="ctrTitle"/>
          </p:nvPr>
        </p:nvSpPr>
        <p:spPr>
          <a:xfrm>
            <a:off x="1143000" y="463458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Personal data and GDPR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16e998a30b2_0_1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985" l="0" r="0" t="0"/>
          <a:stretch/>
        </p:blipFill>
        <p:spPr>
          <a:xfrm>
            <a:off x="195300" y="1523300"/>
            <a:ext cx="8588700" cy="28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6e998a30b2_0_139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Considerations for web resources</a:t>
            </a:r>
            <a:endParaRPr/>
          </a:p>
        </p:txBody>
      </p:sp>
      <p:sp>
        <p:nvSpPr>
          <p:cNvPr id="533" name="Google Shape;533;g16e998a30b2_0_139"/>
          <p:cNvSpPr/>
          <p:nvPr/>
        </p:nvSpPr>
        <p:spPr>
          <a:xfrm>
            <a:off x="1722764" y="6070534"/>
            <a:ext cx="62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https://gdpr.eu/article-5-how-to-process-personal-data/</a:t>
            </a:r>
            <a:endParaRPr/>
          </a:p>
        </p:txBody>
      </p:sp>
      <p:cxnSp>
        <p:nvCxnSpPr>
          <p:cNvPr id="534" name="Google Shape;534;g16e998a30b2_0_139"/>
          <p:cNvCxnSpPr/>
          <p:nvPr/>
        </p:nvCxnSpPr>
        <p:spPr>
          <a:xfrm>
            <a:off x="3295290" y="2674189"/>
            <a:ext cx="1690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5" name="Google Shape;535;g16e998a30b2_0_139"/>
          <p:cNvCxnSpPr/>
          <p:nvPr/>
        </p:nvCxnSpPr>
        <p:spPr>
          <a:xfrm>
            <a:off x="2449901" y="3429000"/>
            <a:ext cx="2536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16e998a30b2_0_1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45720"/>
          <a:stretch/>
        </p:blipFill>
        <p:spPr>
          <a:xfrm>
            <a:off x="-471993" y="1834505"/>
            <a:ext cx="9720000" cy="38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6e998a30b2_0_148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Considerations for web resources</a:t>
            </a:r>
            <a:endParaRPr/>
          </a:p>
        </p:txBody>
      </p:sp>
      <p:sp>
        <p:nvSpPr>
          <p:cNvPr id="542" name="Google Shape;542;g16e998a30b2_0_148"/>
          <p:cNvSpPr/>
          <p:nvPr/>
        </p:nvSpPr>
        <p:spPr>
          <a:xfrm>
            <a:off x="1710572" y="5994637"/>
            <a:ext cx="62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https://gdpr.eu/article-5-how-to-process-personal-data/</a:t>
            </a:r>
            <a:endParaRPr/>
          </a:p>
        </p:txBody>
      </p:sp>
      <p:cxnSp>
        <p:nvCxnSpPr>
          <p:cNvPr id="543" name="Google Shape;543;g16e998a30b2_0_148"/>
          <p:cNvCxnSpPr/>
          <p:nvPr/>
        </p:nvCxnSpPr>
        <p:spPr>
          <a:xfrm>
            <a:off x="3053751" y="2063150"/>
            <a:ext cx="1311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g16e998a30b2_0_148"/>
          <p:cNvCxnSpPr/>
          <p:nvPr/>
        </p:nvCxnSpPr>
        <p:spPr>
          <a:xfrm>
            <a:off x="2257246" y="3060939"/>
            <a:ext cx="5707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g16e998a30b2_0_148"/>
          <p:cNvCxnSpPr/>
          <p:nvPr/>
        </p:nvCxnSpPr>
        <p:spPr>
          <a:xfrm>
            <a:off x="2812211" y="4869610"/>
            <a:ext cx="4002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6e998a30b2_0_157"/>
          <p:cNvSpPr txBox="1"/>
          <p:nvPr>
            <p:ph type="ctrTitle"/>
          </p:nvPr>
        </p:nvSpPr>
        <p:spPr>
          <a:xfrm>
            <a:off x="1143000" y="463458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Website providing data to you bear a cost to send you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lang="en-GB" sz="5400"/>
              <a:t>Range of data on innovation</a:t>
            </a:r>
            <a:endParaRPr/>
          </a:p>
        </p:txBody>
      </p:sp>
      <p:sp>
        <p:nvSpPr>
          <p:cNvPr id="174" name="Google Shape;174;p4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6e998a30b2_0_161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considerations</a:t>
            </a:r>
            <a:endParaRPr/>
          </a:p>
        </p:txBody>
      </p:sp>
      <p:pic>
        <p:nvPicPr>
          <p:cNvPr id="557" name="Google Shape;557;g16e998a30b2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706" y="1219200"/>
            <a:ext cx="5886075" cy="549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6e998a30b2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443" y="1219200"/>
            <a:ext cx="16383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6e998a30b2_0_168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considerations</a:t>
            </a:r>
            <a:endParaRPr/>
          </a:p>
        </p:txBody>
      </p:sp>
      <p:pic>
        <p:nvPicPr>
          <p:cNvPr id="565" name="Google Shape;565;g16e998a30b2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490" y="1927845"/>
            <a:ext cx="6094507" cy="337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16e998a30b2_0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443" y="1219200"/>
            <a:ext cx="16383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e998a30b2_0_175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Documentation on TDM</a:t>
            </a:r>
            <a:endParaRPr/>
          </a:p>
        </p:txBody>
      </p:sp>
      <p:sp>
        <p:nvSpPr>
          <p:cNvPr id="573" name="Google Shape;573;g16e998a30b2_0_175"/>
          <p:cNvSpPr txBox="1"/>
          <p:nvPr>
            <p:ph idx="1" type="subTitle"/>
          </p:nvPr>
        </p:nvSpPr>
        <p:spPr>
          <a:xfrm>
            <a:off x="1143000" y="1480591"/>
            <a:ext cx="685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Burden of requesting data from a website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rPr lang="en-GB" sz="1800"/>
              <a:t>(both for APIs and web scraping)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There is only so much traffic a website can handle.</a:t>
            </a:r>
            <a:endParaRPr/>
          </a:p>
        </p:txBody>
      </p:sp>
      <p:grpSp>
        <p:nvGrpSpPr>
          <p:cNvPr id="574" name="Google Shape;574;g16e998a30b2_0_175"/>
          <p:cNvGrpSpPr/>
          <p:nvPr/>
        </p:nvGrpSpPr>
        <p:grpSpPr>
          <a:xfrm>
            <a:off x="781877" y="3102263"/>
            <a:ext cx="7818781" cy="1032376"/>
            <a:chOff x="781877" y="3102263"/>
            <a:chExt cx="7818781" cy="1032376"/>
          </a:xfrm>
        </p:grpSpPr>
        <p:pic>
          <p:nvPicPr>
            <p:cNvPr id="575" name="Google Shape;575;g16e998a30b2_0_175"/>
            <p:cNvPicPr preferRelativeResize="0"/>
            <p:nvPr/>
          </p:nvPicPr>
          <p:blipFill rotWithShape="1">
            <a:blip r:embed="rId3">
              <a:alphaModFix/>
            </a:blip>
            <a:srcRect b="33342" l="0" r="0" t="0"/>
            <a:stretch/>
          </p:blipFill>
          <p:spPr>
            <a:xfrm>
              <a:off x="781877" y="3102263"/>
              <a:ext cx="7818781" cy="100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g16e998a30b2_0_175"/>
            <p:cNvSpPr/>
            <p:nvPr/>
          </p:nvSpPr>
          <p:spPr>
            <a:xfrm>
              <a:off x="7295322" y="3896139"/>
              <a:ext cx="1252200" cy="238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7" name="Google Shape;577;g16e998a30b2_0_175"/>
          <p:cNvCxnSpPr/>
          <p:nvPr/>
        </p:nvCxnSpPr>
        <p:spPr>
          <a:xfrm>
            <a:off x="1779373" y="3632885"/>
            <a:ext cx="191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8" name="Google Shape;578;g16e998a30b2_0_175"/>
          <p:cNvCxnSpPr/>
          <p:nvPr/>
        </p:nvCxnSpPr>
        <p:spPr>
          <a:xfrm>
            <a:off x="807302" y="3871784"/>
            <a:ext cx="440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9" name="Google Shape;579;g16e998a30b2_0_175"/>
          <p:cNvCxnSpPr/>
          <p:nvPr/>
        </p:nvCxnSpPr>
        <p:spPr>
          <a:xfrm>
            <a:off x="5309280" y="3632885"/>
            <a:ext cx="30933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6e998a30b2_0_187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considerations</a:t>
            </a:r>
            <a:endParaRPr/>
          </a:p>
        </p:txBody>
      </p:sp>
      <p:sp>
        <p:nvSpPr>
          <p:cNvPr id="586" name="Google Shape;586;g16e998a30b2_0_187"/>
          <p:cNvSpPr txBox="1"/>
          <p:nvPr>
            <p:ph idx="1" type="subTitle"/>
          </p:nvPr>
        </p:nvSpPr>
        <p:spPr>
          <a:xfrm>
            <a:off x="1143000" y="1480591"/>
            <a:ext cx="685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Burden of requesting data from a website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1800"/>
              <a:buNone/>
            </a:pPr>
            <a:r>
              <a:rPr lang="en-GB" sz="1800"/>
              <a:t>(both for APIs and web scraping)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There is only so much traffic a website can handle.</a:t>
            </a:r>
            <a:endParaRPr/>
          </a:p>
        </p:txBody>
      </p:sp>
      <p:sp>
        <p:nvSpPr>
          <p:cNvPr id="587" name="Google Shape;587;g16e998a30b2_0_187"/>
          <p:cNvSpPr txBox="1"/>
          <p:nvPr/>
        </p:nvSpPr>
        <p:spPr>
          <a:xfrm>
            <a:off x="1143000" y="2904615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Ethical concern on the data you collect: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None/>
            </a:pPr>
            <a:r>
              <a:rPr lang="en-GB" sz="22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All data publicly available online can not always be freely used.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16e998a30b2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5065983"/>
            <a:ext cx="7056784" cy="155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6e998a30b2_0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4683963"/>
            <a:ext cx="1433995" cy="33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g16e998a30b2_0_187"/>
          <p:cNvCxnSpPr/>
          <p:nvPr/>
        </p:nvCxnSpPr>
        <p:spPr>
          <a:xfrm>
            <a:off x="4559642" y="5931243"/>
            <a:ext cx="3286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1" name="Google Shape;591;g16e998a30b2_0_187"/>
          <p:cNvCxnSpPr/>
          <p:nvPr/>
        </p:nvCxnSpPr>
        <p:spPr>
          <a:xfrm>
            <a:off x="1103837" y="6145427"/>
            <a:ext cx="28749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2" name="Google Shape;592;g16e998a30b2_0_187"/>
          <p:cNvSpPr txBox="1"/>
          <p:nvPr/>
        </p:nvSpPr>
        <p:spPr>
          <a:xfrm>
            <a:off x="1323118" y="4576123"/>
            <a:ext cx="7135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If in doubt, ask your library services…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6e998a30b2_0_199"/>
          <p:cNvSpPr txBox="1"/>
          <p:nvPr>
            <p:ph type="ctrTitle"/>
          </p:nvPr>
        </p:nvSpPr>
        <p:spPr>
          <a:xfrm>
            <a:off x="1143000" y="463458"/>
            <a:ext cx="68580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Text and data mining:</a:t>
            </a:r>
            <a:br>
              <a:rPr lang="en-GB"/>
            </a:br>
            <a:br>
              <a:rPr lang="en-GB"/>
            </a:br>
            <a:r>
              <a:rPr lang="en-GB"/>
              <a:t>Research exemption…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16e998a30b2_0_2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120" y="1208208"/>
            <a:ext cx="6518700" cy="49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6e998a30b2_0_203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Text and Data mining (TDM)</a:t>
            </a:r>
            <a:endParaRPr/>
          </a:p>
        </p:txBody>
      </p:sp>
      <p:sp>
        <p:nvSpPr>
          <p:cNvPr id="605" name="Google Shape;605;g16e998a30b2_0_203"/>
          <p:cNvSpPr/>
          <p:nvPr/>
        </p:nvSpPr>
        <p:spPr>
          <a:xfrm>
            <a:off x="1087183" y="6256548"/>
            <a:ext cx="67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https://www.gov.uk/guidance/exceptions-to-copyright#text-and-data-mining-for-non-commercial-research</a:t>
            </a:r>
            <a:endParaRPr/>
          </a:p>
        </p:txBody>
      </p:sp>
      <p:cxnSp>
        <p:nvCxnSpPr>
          <p:cNvPr id="606" name="Google Shape;606;g16e998a30b2_0_203"/>
          <p:cNvCxnSpPr/>
          <p:nvPr/>
        </p:nvCxnSpPr>
        <p:spPr>
          <a:xfrm>
            <a:off x="1708030" y="2977550"/>
            <a:ext cx="450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7" name="Google Shape;607;g16e998a30b2_0_203"/>
          <p:cNvCxnSpPr/>
          <p:nvPr/>
        </p:nvCxnSpPr>
        <p:spPr>
          <a:xfrm>
            <a:off x="2104845" y="3487947"/>
            <a:ext cx="2449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6e998a30b2_0_212"/>
          <p:cNvSpPr txBox="1"/>
          <p:nvPr>
            <p:ph idx="1" type="body"/>
          </p:nvPr>
        </p:nvSpPr>
        <p:spPr>
          <a:xfrm>
            <a:off x="360363" y="1470025"/>
            <a:ext cx="84234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Copying and using copyrighted text is not allowed in general: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500"/>
              <a:buNone/>
            </a:pPr>
            <a:r>
              <a:t/>
            </a:r>
            <a:endParaRPr sz="1500"/>
          </a:p>
          <a:p>
            <a:pPr indent="-342900" lvl="0" marL="1008062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/>
              <a:t>There is a research exception to this (if the data is use for research purposes)</a:t>
            </a:r>
            <a:endParaRPr/>
          </a:p>
          <a:p>
            <a:pPr indent="-342900" lvl="0" marL="1008062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/>
              <a:t>This may differ by country (this is specific for research in the UK)</a:t>
            </a:r>
            <a:endParaRPr/>
          </a:p>
          <a:p>
            <a:pPr indent="-342900" lvl="0" marL="1008062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/>
              <a:t>Due to copyright issues, this won’t be the case if you work for a commercial organisation</a:t>
            </a:r>
            <a:endParaRPr/>
          </a:p>
          <a:p>
            <a:pPr indent="-342900" lvl="0" marL="1008062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/>
              <a:t>You still have to be careful of the considerations above</a:t>
            </a:r>
            <a:endParaRPr/>
          </a:p>
          <a:p>
            <a:pPr indent="-342900" lvl="0" marL="1008062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/>
              <a:t>Some publishers may not welcome this even for research purposes. </a:t>
            </a:r>
            <a:endParaRPr/>
          </a:p>
          <a:p>
            <a:pPr indent="-158750" lvl="0" marL="2857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rPr b="1" lang="en-GB" sz="2000"/>
              <a:t>🡪 In doubt, ask the library (for university projects) or contact the relevant copyright holder to find a suitable arrangements (for your future work in private sector)</a:t>
            </a:r>
            <a:endParaRPr b="1" sz="2000"/>
          </a:p>
        </p:txBody>
      </p:sp>
      <p:sp>
        <p:nvSpPr>
          <p:cNvPr id="613" name="Google Shape;613;g16e998a30b2_0_212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Text and Data mining (TDM)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0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Practice!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1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Load the Script of this week: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W4-webdata_exercise_SIC.Rmd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We are going to build a dataset from the previous website to build a incubator start-up dataset using Rvest</a:t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</p:txBody>
      </p:sp>
      <p:sp>
        <p:nvSpPr>
          <p:cNvPr id="624" name="Google Shape;624;p2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start!</a:t>
            </a:r>
            <a:endParaRPr/>
          </a:p>
        </p:txBody>
      </p:sp>
      <p:pic>
        <p:nvPicPr>
          <p:cNvPr id="625" name="Google Shape;6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599" y="3997037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2"/>
          <p:cNvSpPr txBox="1"/>
          <p:nvPr>
            <p:ph type="ctrTitle"/>
          </p:nvPr>
        </p:nvSpPr>
        <p:spPr>
          <a:xfrm>
            <a:off x="1143000" y="463458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In which form will I get the data?</a:t>
            </a:r>
            <a:br>
              <a:rPr lang="en-GB"/>
            </a:br>
            <a:endParaRPr/>
          </a:p>
        </p:txBody>
      </p:sp>
      <p:pic>
        <p:nvPicPr>
          <p:cNvPr id="631" name="Google Shape;6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872" y="342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125" y="342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7594" y="3837684"/>
            <a:ext cx="933948" cy="62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existing databases</a:t>
            </a:r>
            <a:endParaRPr/>
          </a:p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lang="en-GB"/>
              <a:t>Existing databases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lt1"/>
                </a:solidFill>
              </a:rPr>
              <a:t>Data available in through API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lt1"/>
                </a:solidFill>
              </a:rPr>
              <a:t>Data you retrieve directly from digital sources (webpages)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1066450" y="1994347"/>
            <a:ext cx="4854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The usual suspects: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3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AutoNum type="arabicParenR"/>
            </a:pPr>
            <a:r>
              <a:rPr lang="en-GB" sz="2800"/>
              <a:t>Tables - two dimensional data:</a:t>
            </a:r>
            <a:endParaRPr/>
          </a:p>
          <a:p>
            <a:pPr indent="-438150" lvl="0" marL="5143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</a:pPr>
            <a:r>
              <a:t/>
            </a:r>
            <a:endParaRPr sz="1200"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	Excel spreadsheet (multiple sheets in a file)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.csv files which are usually comma delimited </a:t>
            </a:r>
            <a:endParaRPr/>
          </a:p>
          <a:p>
            <a:pPr indent="0" lvl="0" marL="9001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lang="en-GB" sz="2800"/>
              <a:t>			but can also have other types of delimiters 					 (tabs generally). </a:t>
            </a:r>
            <a:endParaRPr/>
          </a:p>
          <a:p>
            <a:pPr indent="-457200" lvl="0" marL="13573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Proprietary formats .sav (SPSS), .dta (Stata)</a:t>
            </a:r>
            <a:endParaRPr/>
          </a:p>
          <a:p>
            <a:pPr indent="-279400" lvl="0" marL="13573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639" name="Google Shape;639;p2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Format</a:t>
            </a:r>
            <a:endParaRPr/>
          </a:p>
        </p:txBody>
      </p:sp>
      <p:pic>
        <p:nvPicPr>
          <p:cNvPr id="640" name="Google Shape;6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29" y="5256439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lang="en-GB" sz="2800"/>
              <a:t>Example of a csv file:</a:t>
            </a:r>
            <a:endParaRPr/>
          </a:p>
          <a:p>
            <a:pPr indent="-279400" lvl="0" marL="13573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646" name="Google Shape;646;p2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Format</a:t>
            </a:r>
            <a:endParaRPr/>
          </a:p>
        </p:txBody>
      </p:sp>
      <p:pic>
        <p:nvPicPr>
          <p:cNvPr id="647" name="Google Shape;6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42" y="2180335"/>
            <a:ext cx="8305916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5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Georgia"/>
              <a:buAutoNum type="arabicParenR" startAt="2"/>
            </a:pPr>
            <a:r>
              <a:rPr lang="en-GB" sz="2800"/>
              <a:t>Nested /Hierarchical data: 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.json 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XML files which are usually comma delimited</a:t>
            </a:r>
            <a:endParaRPr/>
          </a:p>
          <a:p>
            <a:pPr indent="-2413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-2413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-4572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Noto Sans Symbols"/>
              <a:buChar char="🡪"/>
            </a:pPr>
            <a:r>
              <a:rPr b="1" lang="en-GB" sz="2800"/>
              <a:t>Data gathered through APIs are usually coming in this format. </a:t>
            </a:r>
            <a:endParaRPr/>
          </a:p>
          <a:p>
            <a:pPr indent="-4064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800"/>
              <a:buFont typeface="Noto Sans Symbols"/>
              <a:buNone/>
            </a:pPr>
            <a:r>
              <a:t/>
            </a:r>
            <a:endParaRPr b="1" sz="800"/>
          </a:p>
        </p:txBody>
      </p:sp>
      <p:sp>
        <p:nvSpPr>
          <p:cNvPr id="654" name="Google Shape;654;p2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Format</a:t>
            </a:r>
            <a:endParaRPr/>
          </a:p>
        </p:txBody>
      </p:sp>
      <p:pic>
        <p:nvPicPr>
          <p:cNvPr id="655" name="Google Shape;6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169" y="1627884"/>
            <a:ext cx="933948" cy="62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902361d72b_0_59"/>
          <p:cNvSpPr txBox="1"/>
          <p:nvPr>
            <p:ph idx="1" type="body"/>
          </p:nvPr>
        </p:nvSpPr>
        <p:spPr>
          <a:xfrm>
            <a:off x="360363" y="1475999"/>
            <a:ext cx="2700300" cy="49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902361d72b_0_59"/>
          <p:cNvSpPr txBox="1"/>
          <p:nvPr>
            <p:ph idx="2" type="body"/>
          </p:nvPr>
        </p:nvSpPr>
        <p:spPr>
          <a:xfrm>
            <a:off x="3218662" y="1475999"/>
            <a:ext cx="2700300" cy="49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902361d72b_0_59"/>
          <p:cNvSpPr txBox="1"/>
          <p:nvPr>
            <p:ph idx="3" type="body"/>
          </p:nvPr>
        </p:nvSpPr>
        <p:spPr>
          <a:xfrm>
            <a:off x="6083356" y="396453"/>
            <a:ext cx="2700300" cy="60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https://api.openalex.org/institutions?search=sussex</a:t>
            </a:r>
            <a:r>
              <a:rPr lang="en-GB"/>
              <a:t> </a:t>
            </a:r>
            <a:endParaRPr/>
          </a:p>
        </p:txBody>
      </p:sp>
      <p:sp>
        <p:nvSpPr>
          <p:cNvPr id="664" name="Google Shape;664;g2902361d72b_0_59"/>
          <p:cNvSpPr txBox="1"/>
          <p:nvPr>
            <p:ph type="ctrTitle"/>
          </p:nvPr>
        </p:nvSpPr>
        <p:spPr>
          <a:xfrm>
            <a:off x="360000" y="47624"/>
            <a:ext cx="5559000" cy="108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OpenAlex API through browser)</a:t>
            </a:r>
            <a:endParaRPr/>
          </a:p>
        </p:txBody>
      </p:sp>
      <p:pic>
        <p:nvPicPr>
          <p:cNvPr id="665" name="Google Shape;665;g2902361d72b_0_59"/>
          <p:cNvPicPr preferRelativeResize="0"/>
          <p:nvPr/>
        </p:nvPicPr>
        <p:blipFill rotWithShape="1">
          <a:blip r:embed="rId4">
            <a:alphaModFix/>
          </a:blip>
          <a:srcRect b="0" l="0" r="47970" t="8265"/>
          <a:stretch/>
        </p:blipFill>
        <p:spPr>
          <a:xfrm>
            <a:off x="1652600" y="1127625"/>
            <a:ext cx="5559000" cy="551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4223"/>
            <a:ext cx="9144000" cy="44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6"/>
          <p:cNvSpPr txBox="1"/>
          <p:nvPr/>
        </p:nvSpPr>
        <p:spPr>
          <a:xfrm>
            <a:off x="414528" y="475487"/>
            <a:ext cx="1633728" cy="436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NYT API</a:t>
            </a:r>
            <a:endParaRPr/>
          </a:p>
        </p:txBody>
      </p:sp>
      <p:graphicFrame>
        <p:nvGraphicFramePr>
          <p:cNvPr id="673" name="Google Shape;673;p26"/>
          <p:cNvGraphicFramePr/>
          <p:nvPr/>
        </p:nvGraphicFramePr>
        <p:xfrm>
          <a:off x="560834" y="48016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{2F34BA36-2166-41DC-8F8A-FF838BE7A147}</a:tableStyleId>
              </a:tblPr>
              <a:tblGrid>
                <a:gridCol w="1036325"/>
                <a:gridCol w="1036325"/>
                <a:gridCol w="458425"/>
                <a:gridCol w="843675"/>
                <a:gridCol w="843675"/>
                <a:gridCol w="843675"/>
                <a:gridCol w="843675"/>
                <a:gridCol w="843675"/>
                <a:gridCol w="843675"/>
                <a:gridCol w="843675"/>
              </a:tblGrid>
              <a:tr h="228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cap="none" strike="noStrike"/>
                        <a:t>Abstract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Web_url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…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headline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Keywords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370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main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kicker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…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name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value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rank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major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Georgia"/>
              <a:buAutoNum type="arabicParenR" startAt="2"/>
            </a:pPr>
            <a:r>
              <a:rPr lang="en-GB" sz="2800"/>
              <a:t>Nested /Hierarchical data: 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.json 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XML files which are usually comma delimited</a:t>
            </a:r>
            <a:endParaRPr/>
          </a:p>
          <a:p>
            <a:pPr indent="-2413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-2413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-4572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Noto Sans Symbols"/>
              <a:buChar char="🡪"/>
            </a:pPr>
            <a:r>
              <a:rPr b="1" lang="en-GB" sz="2800"/>
              <a:t>Data gathered through APIs are usually coming in this format. </a:t>
            </a:r>
            <a:endParaRPr/>
          </a:p>
          <a:p>
            <a:pPr indent="-4064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800"/>
              <a:buFont typeface="Noto Sans Symbols"/>
              <a:buNone/>
            </a:pPr>
            <a:r>
              <a:t/>
            </a:r>
            <a:endParaRPr b="1" sz="800"/>
          </a:p>
          <a:p>
            <a:pPr indent="-4572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Noto Sans Symbols"/>
              <a:buChar char="🡪"/>
            </a:pPr>
            <a:r>
              <a:rPr b="1" lang="en-GB" sz="2800"/>
              <a:t>Difficulty in dealing with lists within lists </a:t>
            </a:r>
            <a:endParaRPr/>
          </a:p>
          <a:p>
            <a:pPr indent="-4064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800"/>
              <a:buFont typeface="Noto Sans Symbols"/>
              <a:buNone/>
            </a:pPr>
            <a:r>
              <a:t/>
            </a:r>
            <a:endParaRPr b="1" sz="800"/>
          </a:p>
          <a:p>
            <a:pPr indent="-4572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Noto Sans Symbols"/>
              <a:buChar char="🡪"/>
            </a:pPr>
            <a:r>
              <a:rPr b="1" lang="en-GB" sz="2800"/>
              <a:t>You may need to specify how to import the data in a data frame format</a:t>
            </a:r>
            <a:endParaRPr/>
          </a:p>
        </p:txBody>
      </p:sp>
      <p:sp>
        <p:nvSpPr>
          <p:cNvPr id="680" name="Google Shape;680;p2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Format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Georgia"/>
              <a:buAutoNum type="arabicParenR" startAt="3"/>
            </a:pPr>
            <a:r>
              <a:rPr lang="en-GB" sz="2800"/>
              <a:t>Free text format (with or without metadata)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Web pages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Scanned Text</a:t>
            </a:r>
            <a:endParaRPr/>
          </a:p>
          <a:p>
            <a:pPr indent="-3048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Arial"/>
              <a:buChar char="•"/>
            </a:pPr>
            <a:r>
              <a:rPr lang="en-GB" sz="2800"/>
              <a:t>Other .txt outputs</a:t>
            </a:r>
            <a:endParaRPr/>
          </a:p>
          <a:p>
            <a:pPr indent="-152400" lvl="0" marL="120491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457200" lvl="0" marL="8588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Font typeface="Noto Sans Symbols"/>
              <a:buChar char="🡪"/>
            </a:pPr>
            <a:r>
              <a:rPr b="1" lang="en-GB" sz="2800"/>
              <a:t>You have to explore the underlying structure to find the best way to parse the data. </a:t>
            </a:r>
            <a:endParaRPr b="1" sz="2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686" name="Google Shape;686;p2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Format</a:t>
            </a:r>
            <a:endParaRPr/>
          </a:p>
        </p:txBody>
      </p:sp>
      <p:pic>
        <p:nvPicPr>
          <p:cNvPr id="687" name="Google Shape;6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472" y="2276475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e998a30b2_0_1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Agenda and Learning objectives</a:t>
            </a:r>
            <a:endParaRPr/>
          </a:p>
        </p:txBody>
      </p:sp>
      <p:sp>
        <p:nvSpPr>
          <p:cNvPr id="694" name="Google Shape;694;g16e998a30b2_0_1"/>
          <p:cNvSpPr txBox="1"/>
          <p:nvPr>
            <p:ph idx="1" type="subTitle"/>
          </p:nvPr>
        </p:nvSpPr>
        <p:spPr>
          <a:xfrm>
            <a:off x="4871350" y="2748650"/>
            <a:ext cx="37284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Know about the variety of data sources which can be used to study science and innovation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how hard/easy it is to extract data from these data sources (both theoretically and practically)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Explain considerations for the use of this data (data bias)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and consider ethical considerations for data collection and use</a:t>
            </a:r>
            <a:endParaRPr sz="1800"/>
          </a:p>
        </p:txBody>
      </p:sp>
      <p:sp>
        <p:nvSpPr>
          <p:cNvPr id="695" name="Google Shape;695;g16e998a30b2_0_1"/>
          <p:cNvSpPr txBox="1"/>
          <p:nvPr/>
        </p:nvSpPr>
        <p:spPr>
          <a:xfrm>
            <a:off x="771225" y="1965350"/>
            <a:ext cx="3507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Looking at where we can get secondary datasets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Trying to put together our own datasets from non-traditional places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What are the pros or cons of such approaches?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What are the ethics of our various approaches?</a:t>
            </a:r>
            <a:endParaRPr sz="2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- considerations</a:t>
            </a:r>
            <a:endParaRPr/>
          </a:p>
        </p:txBody>
      </p:sp>
      <p:sp>
        <p:nvSpPr>
          <p:cNvPr id="702" name="Google Shape;702;p57"/>
          <p:cNvSpPr txBox="1"/>
          <p:nvPr>
            <p:ph idx="1" type="subTitle"/>
          </p:nvPr>
        </p:nvSpPr>
        <p:spPr>
          <a:xfrm>
            <a:off x="1285503" y="3019540"/>
            <a:ext cx="6858000" cy="17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https://www.europarl.europa.eu/RegData/etudes/BRIE/2018/604942/IPOL_BRI(2018)604942_EN.pdf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https://www.communia-association.org/2017/12/01/uk-government-report-right-read-right-mine/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5"/>
              </a:rPr>
              <a:t>https://www.jisc.ac.uk/guides/text-and-data-mining-copyright-exception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6"/>
              </a:rPr>
              <a:t>https://assets.publishing.service.gov.uk/government/uploads/system/uploads/attachment_data/file/375954/Research.pdf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7"/>
              </a:rPr>
              <a:t>https://www.ouvrirlascience.fr/recommandations-sur-lanalyse-automatique-de-documents-acquisition-gestion-exploration/</a:t>
            </a:r>
            <a:endParaRPr sz="2000"/>
          </a:p>
          <a:p>
            <a:pPr indent="-158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1460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6e998a30b2_0_217"/>
          <p:cNvSpPr txBox="1"/>
          <p:nvPr>
            <p:ph type="ctrTitle"/>
          </p:nvPr>
        </p:nvSpPr>
        <p:spPr>
          <a:xfrm>
            <a:off x="1143000" y="1003206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</a:pPr>
            <a:r>
              <a:rPr lang="en-GB"/>
              <a:t>Thank you.</a:t>
            </a:r>
            <a:br>
              <a:rPr lang="en-GB"/>
            </a:br>
            <a:br>
              <a:rPr lang="en-GB"/>
            </a:br>
            <a:r>
              <a:rPr lang="en-GB" sz="3600"/>
              <a:t>Contact:</a:t>
            </a:r>
            <a:endParaRPr/>
          </a:p>
        </p:txBody>
      </p:sp>
      <p:sp>
        <p:nvSpPr>
          <p:cNvPr id="709" name="Google Shape;709;g16e998a30b2_0_217"/>
          <p:cNvSpPr txBox="1"/>
          <p:nvPr>
            <p:ph idx="1" type="subTitle"/>
          </p:nvPr>
        </p:nvSpPr>
        <p:spPr>
          <a:xfrm>
            <a:off x="1143000" y="3621001"/>
            <a:ext cx="68580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David Eggleton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(d.eggleton@sussex.ac.uk)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0" name="Google Shape;710;g16e998a30b2_0_217"/>
          <p:cNvSpPr txBox="1"/>
          <p:nvPr/>
        </p:nvSpPr>
        <p:spPr>
          <a:xfrm>
            <a:off x="4747098" y="62646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492096" y="1601702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Existing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available in through API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existing databases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The usual suspects:</a:t>
            </a:r>
            <a:endParaRPr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673" y="2697232"/>
            <a:ext cx="2004200" cy="91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2834" y="2992619"/>
            <a:ext cx="1454316" cy="72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2519" y="3830401"/>
            <a:ext cx="2026235" cy="1009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 txBox="1"/>
          <p:nvPr/>
        </p:nvSpPr>
        <p:spPr>
          <a:xfrm>
            <a:off x="360000" y="5499987"/>
            <a:ext cx="8657314" cy="820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2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You may need to pay for access, or an institutional subscription. </a:t>
            </a:r>
            <a:endParaRPr/>
          </a:p>
        </p:txBody>
      </p:sp>
      <p:pic>
        <p:nvPicPr>
          <p:cNvPr id="197" name="Google Shape;197;p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7444" y="1947272"/>
            <a:ext cx="2173556" cy="111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19296" l="19390" r="20904" t="22340"/>
          <a:stretch/>
        </p:blipFill>
        <p:spPr>
          <a:xfrm>
            <a:off x="6032823" y="3058638"/>
            <a:ext cx="1691148" cy="595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6"/>
          <p:cNvGrpSpPr/>
          <p:nvPr/>
        </p:nvGrpSpPr>
        <p:grpSpPr>
          <a:xfrm>
            <a:off x="5707728" y="3807616"/>
            <a:ext cx="3026263" cy="429694"/>
            <a:chOff x="2282516" y="4037670"/>
            <a:chExt cx="4132920" cy="586826"/>
          </a:xfrm>
        </p:grpSpPr>
        <p:sp>
          <p:nvSpPr>
            <p:cNvPr id="200" name="Google Shape;200;p6"/>
            <p:cNvSpPr/>
            <p:nvPr/>
          </p:nvSpPr>
          <p:spPr>
            <a:xfrm>
              <a:off x="2282516" y="4037670"/>
              <a:ext cx="4132920" cy="58682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6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91626" y="4083433"/>
              <a:ext cx="3314700" cy="49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8519" y="4807536"/>
            <a:ext cx="2355043" cy="45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01312" y="4613010"/>
            <a:ext cx="1749118" cy="64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98187" y="4476823"/>
            <a:ext cx="1954981" cy="84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73" y="297880"/>
            <a:ext cx="7913256" cy="648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 amt="70000"/>
          </a:blip>
          <a:srcRect b="77543" l="21646" r="61705" t="0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73" y="297880"/>
            <a:ext cx="7913256" cy="6488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8"/>
          <p:cNvCxnSpPr/>
          <p:nvPr/>
        </p:nvCxnSpPr>
        <p:spPr>
          <a:xfrm rot="10800000">
            <a:off x="1115960" y="2783786"/>
            <a:ext cx="157319" cy="38471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9" name="Google Shape;219;p8"/>
          <p:cNvSpPr txBox="1"/>
          <p:nvPr/>
        </p:nvSpPr>
        <p:spPr>
          <a:xfrm>
            <a:off x="894736" y="3230865"/>
            <a:ext cx="2576051" cy="52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may be another light over there…</a:t>
            </a:r>
            <a:endParaRPr/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 amt="70000"/>
          </a:blip>
          <a:srcRect b="77543" l="21646" r="61705" t="0"/>
          <a:stretch/>
        </p:blipFill>
        <p:spPr>
          <a:xfrm>
            <a:off x="924232" y="2534711"/>
            <a:ext cx="216307" cy="23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/>
          <p:nvPr/>
        </p:nvSpPr>
        <p:spPr>
          <a:xfrm>
            <a:off x="492096" y="1601702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Existing databases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available in through API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you retrieve directly from digital sources (e.g. webpages, documents…) 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Finding data – existing databases</a:t>
            </a:r>
            <a:endParaRPr/>
          </a:p>
        </p:txBody>
      </p:sp>
      <p:sp>
        <p:nvSpPr>
          <p:cNvPr id="228" name="Google Shape;228;p9"/>
          <p:cNvSpPr txBox="1"/>
          <p:nvPr/>
        </p:nvSpPr>
        <p:spPr>
          <a:xfrm>
            <a:off x="1143000" y="4053185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1008403" y="2276310"/>
            <a:ext cx="4854011" cy="134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But other structured datasets can be used:</a:t>
            </a:r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0" y="4778798"/>
            <a:ext cx="4955458" cy="170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9" y="2549983"/>
            <a:ext cx="1729716" cy="63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4883" y="2533654"/>
            <a:ext cx="2322667" cy="5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717" y="3421027"/>
            <a:ext cx="810565" cy="81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0912" y="3305949"/>
            <a:ext cx="1446205" cy="76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39719" y="4031386"/>
            <a:ext cx="1642126" cy="39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7405" y="4271015"/>
            <a:ext cx="2183414" cy="61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44391" y="5015748"/>
            <a:ext cx="2469126" cy="613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/>
        </p:nvSpPr>
        <p:spPr>
          <a:xfrm>
            <a:off x="8416413" y="-147483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51255" y="3491425"/>
            <a:ext cx="1803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07311" y="2838118"/>
            <a:ext cx="2771156" cy="29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31429" y="3170683"/>
            <a:ext cx="1133773" cy="5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78739" y="4524798"/>
            <a:ext cx="185420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oS Light Blue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2019-04-08T15:20:58Z</dcterms:created>
  <dc:creator>Frederique Bone</dc:creator>
</cp:coreProperties>
</file>